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84" r:id="rId2"/>
  </p:sldMasterIdLst>
  <p:notesMasterIdLst>
    <p:notesMasterId r:id="rId41"/>
  </p:notesMasterIdLst>
  <p:handoutMasterIdLst>
    <p:handoutMasterId r:id="rId42"/>
  </p:handoutMasterIdLst>
  <p:sldIdLst>
    <p:sldId id="317" r:id="rId3"/>
    <p:sldId id="326" r:id="rId4"/>
    <p:sldId id="344" r:id="rId5"/>
    <p:sldId id="359" r:id="rId6"/>
    <p:sldId id="360" r:id="rId7"/>
    <p:sldId id="361" r:id="rId8"/>
    <p:sldId id="362" r:id="rId9"/>
    <p:sldId id="356" r:id="rId10"/>
    <p:sldId id="352" r:id="rId11"/>
    <p:sldId id="266" r:id="rId12"/>
    <p:sldId id="270" r:id="rId13"/>
    <p:sldId id="328" r:id="rId14"/>
    <p:sldId id="322" r:id="rId15"/>
    <p:sldId id="323" r:id="rId16"/>
    <p:sldId id="324" r:id="rId17"/>
    <p:sldId id="325" r:id="rId18"/>
    <p:sldId id="329" r:id="rId19"/>
    <p:sldId id="330" r:id="rId20"/>
    <p:sldId id="363" r:id="rId21"/>
    <p:sldId id="331" r:id="rId22"/>
    <p:sldId id="332" r:id="rId23"/>
    <p:sldId id="334" r:id="rId24"/>
    <p:sldId id="335" r:id="rId25"/>
    <p:sldId id="333" r:id="rId26"/>
    <p:sldId id="336" r:id="rId27"/>
    <p:sldId id="337" r:id="rId28"/>
    <p:sldId id="308" r:id="rId29"/>
    <p:sldId id="295" r:id="rId30"/>
    <p:sldId id="338" r:id="rId31"/>
    <p:sldId id="339" r:id="rId32"/>
    <p:sldId id="341" r:id="rId33"/>
    <p:sldId id="340" r:id="rId34"/>
    <p:sldId id="346" r:id="rId35"/>
    <p:sldId id="348" r:id="rId36"/>
    <p:sldId id="347" r:id="rId37"/>
    <p:sldId id="349" r:id="rId38"/>
    <p:sldId id="343" r:id="rId39"/>
    <p:sldId id="310" r:id="rId4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89" d="100"/>
          <a:sy n="89" d="100"/>
        </p:scale>
        <p:origin x="869" y="72"/>
      </p:cViewPr>
      <p:guideLst>
        <p:guide orient="horz" pos="2160"/>
        <p:guide pos="3840"/>
        <p:guide pos="312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image" Target="../media/image27.emf"/><Relationship Id="rId7" Type="http://schemas.openxmlformats.org/officeDocument/2006/relationships/image" Target="../media/image31.emf"/><Relationship Id="rId2" Type="http://schemas.openxmlformats.org/officeDocument/2006/relationships/image" Target="../media/image26.emf"/><Relationship Id="rId1" Type="http://schemas.openxmlformats.org/officeDocument/2006/relationships/image" Target="../media/image25.emf"/><Relationship Id="rId6" Type="http://schemas.openxmlformats.org/officeDocument/2006/relationships/image" Target="../media/image30.emf"/><Relationship Id="rId5" Type="http://schemas.openxmlformats.org/officeDocument/2006/relationships/image" Target="../media/image29.emf"/><Relationship Id="rId10" Type="http://schemas.openxmlformats.org/officeDocument/2006/relationships/image" Target="../media/image34.emf"/><Relationship Id="rId4" Type="http://schemas.openxmlformats.org/officeDocument/2006/relationships/image" Target="../media/image28.emf"/><Relationship Id="rId9" Type="http://schemas.openxmlformats.org/officeDocument/2006/relationships/image" Target="../media/image3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11/12/2019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University of Swabi/Conference</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11/12/2019</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University of Swabi/Conference</a:t>
            </a: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0E1E9A-E921-4174-A0FC-51868D7AC568}" type="slidenum">
              <a:rPr lang="en-US" smtClean="0"/>
              <a:pPr/>
              <a:t>1</a:t>
            </a:fld>
            <a:endParaRPr lang="en-US" dirty="0"/>
          </a:p>
        </p:txBody>
      </p:sp>
      <p:sp>
        <p:nvSpPr>
          <p:cNvPr id="5" name="Footer Placeholder 4"/>
          <p:cNvSpPr>
            <a:spLocks noGrp="1"/>
          </p:cNvSpPr>
          <p:nvPr>
            <p:ph type="ftr" sz="quarter" idx="11"/>
          </p:nvPr>
        </p:nvSpPr>
        <p:spPr/>
        <p:txBody>
          <a:bodyPr/>
          <a:lstStyle/>
          <a:p>
            <a:r>
              <a:rPr lang="en-US" smtClean="0"/>
              <a:t>University of Swabi/Conference</a:t>
            </a:r>
            <a:endParaRPr lang="en-US" dirty="0"/>
          </a:p>
        </p:txBody>
      </p:sp>
    </p:spTree>
    <p:extLst>
      <p:ext uri="{BB962C8B-B14F-4D97-AF65-F5344CB8AC3E}">
        <p14:creationId xmlns:p14="http://schemas.microsoft.com/office/powerpoint/2010/main" val="376805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C191297-6F2D-40CF-96D2-320F3DDB1D26}" type="slidenum">
              <a:rPr lang="ar-SA" altLang="en-US"/>
              <a:pPr eaLnBrk="1" hangingPunct="1"/>
              <a:t>15</a:t>
            </a:fld>
            <a:endParaRPr lang="en-US" altLang="en-US"/>
          </a:p>
        </p:txBody>
      </p:sp>
      <p:sp>
        <p:nvSpPr>
          <p:cNvPr id="2" name="Footer Placeholder 1"/>
          <p:cNvSpPr>
            <a:spLocks noGrp="1"/>
          </p:cNvSpPr>
          <p:nvPr>
            <p:ph type="ftr" sz="quarter" idx="10"/>
          </p:nvPr>
        </p:nvSpPr>
        <p:spPr/>
        <p:txBody>
          <a:bodyPr/>
          <a:lstStyle/>
          <a:p>
            <a:r>
              <a:rPr lang="en-US" smtClean="0"/>
              <a:t>University of Swabi/Conference</a:t>
            </a:r>
            <a:endParaRPr lang="en-US" dirty="0"/>
          </a:p>
        </p:txBody>
      </p:sp>
    </p:spTree>
    <p:extLst>
      <p:ext uri="{BB962C8B-B14F-4D97-AF65-F5344CB8AC3E}">
        <p14:creationId xmlns:p14="http://schemas.microsoft.com/office/powerpoint/2010/main" val="426448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5C72A4-1E2D-4A7E-B427-7A9FBEEB5047}" type="datetime1">
              <a:rPr lang="en-US" smtClean="0"/>
              <a:t>11/12/2019</a:t>
            </a:fld>
            <a:endParaRPr lang="en-US" dirty="0"/>
          </a:p>
        </p:txBody>
      </p:sp>
      <p:sp>
        <p:nvSpPr>
          <p:cNvPr id="5" name="Footer Placeholder 4"/>
          <p:cNvSpPr>
            <a:spLocks noGrp="1"/>
          </p:cNvSpPr>
          <p:nvPr>
            <p:ph type="ftr" sz="quarter" idx="11"/>
          </p:nvPr>
        </p:nvSpPr>
        <p:spPr/>
        <p:txBody>
          <a:bodyPr/>
          <a:lstStyle/>
          <a:p>
            <a:r>
              <a:rPr lang="en-GB" b="1" smtClean="0"/>
              <a:t>University of Swabi/Conference 2019 </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238250" y="1041400"/>
            <a:ext cx="74295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8798A3-4801-4BF3-B9C4-8EF9A908689C}" type="datetime1">
              <a:rPr lang="en-US" smtClean="0"/>
              <a:t>11/12/2019</a:t>
            </a:fld>
            <a:endParaRPr lang="en-US" dirty="0"/>
          </a:p>
        </p:txBody>
      </p:sp>
      <p:sp>
        <p:nvSpPr>
          <p:cNvPr id="5" name="Footer Placeholder 4"/>
          <p:cNvSpPr>
            <a:spLocks noGrp="1"/>
          </p:cNvSpPr>
          <p:nvPr>
            <p:ph type="ftr" sz="quarter" idx="11"/>
          </p:nvPr>
        </p:nvSpPr>
        <p:spPr/>
        <p:txBody>
          <a:bodyPr/>
          <a:lstStyle/>
          <a:p>
            <a:r>
              <a:rPr lang="en-US" smtClean="0"/>
              <a:t>University of Swabi/Conference 2019 </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Vertical Text Placeholder 2"/>
          <p:cNvSpPr>
            <a:spLocks noGrp="1"/>
          </p:cNvSpPr>
          <p:nvPr>
            <p:ph type="body" orient="vert" idx="1"/>
          </p:nvPr>
        </p:nvSpPr>
        <p:spPr>
          <a:xfrm>
            <a:off x="1269207" y="1825625"/>
            <a:ext cx="7955756"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075AF9-EBD6-4322-8357-58A175D169BB}" type="datetime1">
              <a:rPr lang="en-US" smtClean="0"/>
              <a:t>11/12/2019</a:t>
            </a:fld>
            <a:endParaRPr lang="en-US" dirty="0"/>
          </a:p>
        </p:txBody>
      </p:sp>
      <p:sp>
        <p:nvSpPr>
          <p:cNvPr id="5" name="Footer Placeholder 4"/>
          <p:cNvSpPr>
            <a:spLocks noGrp="1"/>
          </p:cNvSpPr>
          <p:nvPr>
            <p:ph type="ftr" sz="quarter" idx="11"/>
          </p:nvPr>
        </p:nvSpPr>
        <p:spPr/>
        <p:txBody>
          <a:bodyPr/>
          <a:lstStyle/>
          <a:p>
            <a:r>
              <a:rPr lang="en-US" smtClean="0"/>
              <a:t>University of Swabi/Conference 2019 </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Vertical Text Placeholder 2"/>
          <p:cNvSpPr>
            <a:spLocks noGrp="1"/>
          </p:cNvSpPr>
          <p:nvPr>
            <p:ph type="body" orient="vert" idx="1"/>
          </p:nvPr>
        </p:nvSpPr>
        <p:spPr>
          <a:xfrm>
            <a:off x="1269206" y="365125"/>
            <a:ext cx="569595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3FDC93-8DBD-4C9E-A830-E438BFEA5505}" type="datetime1">
              <a:rPr lang="en-US" smtClean="0"/>
              <a:t>11/12/2019</a:t>
            </a:fld>
            <a:endParaRPr lang="en-US" dirty="0"/>
          </a:p>
        </p:txBody>
      </p:sp>
      <p:sp>
        <p:nvSpPr>
          <p:cNvPr id="6" name="Footer Placeholder 5"/>
          <p:cNvSpPr>
            <a:spLocks noGrp="1"/>
          </p:cNvSpPr>
          <p:nvPr>
            <p:ph type="ftr" sz="quarter" idx="11"/>
          </p:nvPr>
        </p:nvSpPr>
        <p:spPr/>
        <p:txBody>
          <a:bodyPr/>
          <a:lstStyle/>
          <a:p>
            <a:r>
              <a:rPr lang="en-US" smtClean="0"/>
              <a:t>University of Swabi/Conference 2019 </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Picture Placeholder 2"/>
          <p:cNvSpPr>
            <a:spLocks noGrp="1"/>
          </p:cNvSpPr>
          <p:nvPr>
            <p:ph type="pic" idx="1"/>
          </p:nvPr>
        </p:nvSpPr>
        <p:spPr>
          <a:xfrm>
            <a:off x="4614109" y="987425"/>
            <a:ext cx="461372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269208" y="2101850"/>
            <a:ext cx="3194942"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269208" y="457200"/>
            <a:ext cx="3194942"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AB0FA04-6827-48F4-A753-78CB538B3897}" type="datetime1">
              <a:rPr lang="en-US" smtClean="0"/>
              <a:t>11/12/2019</a:t>
            </a:fld>
            <a:endParaRPr lang="en-US" dirty="0"/>
          </a:p>
        </p:txBody>
      </p:sp>
      <p:sp>
        <p:nvSpPr>
          <p:cNvPr id="5" name="Footer Placeholder 4"/>
          <p:cNvSpPr>
            <a:spLocks noGrp="1"/>
          </p:cNvSpPr>
          <p:nvPr>
            <p:ph type="ftr" sz="quarter" idx="11"/>
          </p:nvPr>
        </p:nvSpPr>
        <p:spPr/>
        <p:txBody>
          <a:bodyPr/>
          <a:lstStyle/>
          <a:p>
            <a:r>
              <a:rPr lang="en-GB" b="1" smtClean="0"/>
              <a:t>University of Swabi/Conference 2019 </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E639A9C-5824-4F80-A281-C7FB8019AFFE}" type="datetime1">
              <a:rPr lang="en-US" smtClean="0"/>
              <a:t>11/12/2019</a:t>
            </a:fld>
            <a:endParaRPr lang="en-US" dirty="0"/>
          </a:p>
        </p:txBody>
      </p:sp>
      <p:sp>
        <p:nvSpPr>
          <p:cNvPr id="5" name="Footer Placeholder 4"/>
          <p:cNvSpPr>
            <a:spLocks noGrp="1"/>
          </p:cNvSpPr>
          <p:nvPr>
            <p:ph type="ftr" sz="quarter" idx="11"/>
          </p:nvPr>
        </p:nvSpPr>
        <p:spPr/>
        <p:txBody>
          <a:bodyPr/>
          <a:lstStyle/>
          <a:p>
            <a:r>
              <a:rPr lang="en-GB" b="1" smtClean="0"/>
              <a:t>University of Swabi/Conference 2019 </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Text Placeholder 2"/>
          <p:cNvSpPr>
            <a:spLocks noGrp="1"/>
          </p:cNvSpPr>
          <p:nvPr>
            <p:ph type="body" idx="1"/>
          </p:nvPr>
        </p:nvSpPr>
        <p:spPr>
          <a:xfrm>
            <a:off x="1008848" y="4589464"/>
            <a:ext cx="821095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008848" y="1709738"/>
            <a:ext cx="8210955"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B54F05B-32A4-479B-BF51-058111E50F5A}" type="datetime1">
              <a:rPr lang="en-US" smtClean="0"/>
              <a:t>11/12/2019</a:t>
            </a:fld>
            <a:endParaRPr lang="en-US" dirty="0"/>
          </a:p>
        </p:txBody>
      </p:sp>
      <p:sp>
        <p:nvSpPr>
          <p:cNvPr id="6" name="Footer Placeholder 5"/>
          <p:cNvSpPr>
            <a:spLocks noGrp="1"/>
          </p:cNvSpPr>
          <p:nvPr>
            <p:ph type="ftr" sz="quarter" idx="11"/>
          </p:nvPr>
        </p:nvSpPr>
        <p:spPr/>
        <p:txBody>
          <a:bodyPr/>
          <a:lstStyle/>
          <a:p>
            <a:r>
              <a:rPr lang="en-GB" b="1" smtClean="0"/>
              <a:t>University of Swabi/Conference 2019 </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
        <p:nvSpPr>
          <p:cNvPr id="4" name="Content Placeholder 3"/>
          <p:cNvSpPr>
            <a:spLocks noGrp="1"/>
          </p:cNvSpPr>
          <p:nvPr>
            <p:ph sz="half" idx="2"/>
          </p:nvPr>
        </p:nvSpPr>
        <p:spPr>
          <a:xfrm>
            <a:off x="5366826" y="1825625"/>
            <a:ext cx="386334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275381" y="1825625"/>
            <a:ext cx="386334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BA7FC42-5078-42D0-A5F2-9F5114530D79}" type="datetime1">
              <a:rPr lang="en-US" smtClean="0"/>
              <a:t>11/12/2019</a:t>
            </a:fld>
            <a:endParaRPr lang="en-US" dirty="0"/>
          </a:p>
        </p:txBody>
      </p:sp>
      <p:sp>
        <p:nvSpPr>
          <p:cNvPr id="8" name="Footer Placeholder 7"/>
          <p:cNvSpPr>
            <a:spLocks noGrp="1"/>
          </p:cNvSpPr>
          <p:nvPr>
            <p:ph type="ftr" sz="quarter" idx="11"/>
          </p:nvPr>
        </p:nvSpPr>
        <p:spPr/>
        <p:txBody>
          <a:bodyPr/>
          <a:lstStyle/>
          <a:p>
            <a:r>
              <a:rPr lang="en-US" smtClean="0"/>
              <a:t>University of Swabi/Conference 2019 </a:t>
            </a:r>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dirty="0"/>
          </a:p>
        </p:txBody>
      </p:sp>
      <p:sp>
        <p:nvSpPr>
          <p:cNvPr id="6" name="Content Placeholder 5"/>
          <p:cNvSpPr>
            <a:spLocks noGrp="1"/>
          </p:cNvSpPr>
          <p:nvPr>
            <p:ph sz="quarter" idx="4"/>
          </p:nvPr>
        </p:nvSpPr>
        <p:spPr>
          <a:xfrm>
            <a:off x="5361622" y="2193926"/>
            <a:ext cx="386334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61622" y="1489075"/>
            <a:ext cx="386334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9206" y="2193926"/>
            <a:ext cx="386334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269206" y="1489075"/>
            <a:ext cx="386334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888331" y="274638"/>
            <a:ext cx="7331471"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E02E76-9EFD-4E4B-AB32-F3BAC377280A}" type="datetime1">
              <a:rPr lang="en-US" smtClean="0"/>
              <a:t>11/12/2019</a:t>
            </a:fld>
            <a:endParaRPr lang="en-US" dirty="0"/>
          </a:p>
        </p:txBody>
      </p:sp>
      <p:sp>
        <p:nvSpPr>
          <p:cNvPr id="4" name="Footer Placeholder 3"/>
          <p:cNvSpPr>
            <a:spLocks noGrp="1"/>
          </p:cNvSpPr>
          <p:nvPr>
            <p:ph type="ftr" sz="quarter" idx="11"/>
          </p:nvPr>
        </p:nvSpPr>
        <p:spPr/>
        <p:txBody>
          <a:bodyPr/>
          <a:lstStyle/>
          <a:p>
            <a:r>
              <a:rPr lang="en-US" smtClean="0"/>
              <a:t>University of Swabi/Conference 2019 </a:t>
            </a:r>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F37E-6E59-4AD2-9920-32AAE32BF965}" type="datetime1">
              <a:rPr lang="en-US" smtClean="0"/>
              <a:t>11/12/2019</a:t>
            </a:fld>
            <a:endParaRPr lang="en-US" dirty="0"/>
          </a:p>
        </p:txBody>
      </p:sp>
      <p:sp>
        <p:nvSpPr>
          <p:cNvPr id="3" name="Footer Placeholder 2"/>
          <p:cNvSpPr>
            <a:spLocks noGrp="1"/>
          </p:cNvSpPr>
          <p:nvPr>
            <p:ph type="ftr" sz="quarter" idx="11"/>
          </p:nvPr>
        </p:nvSpPr>
        <p:spPr/>
        <p:txBody>
          <a:bodyPr/>
          <a:lstStyle/>
          <a:p>
            <a:r>
              <a:rPr lang="en-US" smtClean="0"/>
              <a:t>University of Swabi/Conference 2019 </a:t>
            </a:r>
            <a:endParaRPr lang="en-US" dirty="0"/>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3891F4-A54A-4AED-9142-FFAA6AB53F69}" type="datetime1">
              <a:rPr lang="en-US" smtClean="0"/>
              <a:t>11/12/2019</a:t>
            </a:fld>
            <a:endParaRPr lang="en-US" dirty="0"/>
          </a:p>
        </p:txBody>
      </p:sp>
      <p:sp>
        <p:nvSpPr>
          <p:cNvPr id="6" name="Footer Placeholder 5"/>
          <p:cNvSpPr>
            <a:spLocks noGrp="1"/>
          </p:cNvSpPr>
          <p:nvPr>
            <p:ph type="ftr" sz="quarter" idx="11"/>
          </p:nvPr>
        </p:nvSpPr>
        <p:spPr/>
        <p:txBody>
          <a:bodyPr/>
          <a:lstStyle/>
          <a:p>
            <a:r>
              <a:rPr lang="en-US" smtClean="0"/>
              <a:t>University of Swabi/Conference 2019 </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Content Placeholder 2"/>
          <p:cNvSpPr>
            <a:spLocks noGrp="1"/>
          </p:cNvSpPr>
          <p:nvPr>
            <p:ph idx="1"/>
          </p:nvPr>
        </p:nvSpPr>
        <p:spPr>
          <a:xfrm>
            <a:off x="4614110" y="987425"/>
            <a:ext cx="461214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69208" y="2101850"/>
            <a:ext cx="3194942"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269208" y="457200"/>
            <a:ext cx="3194942"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D77CA6-5A4A-44D5-ACFD-E6214314E210}" type="datetime1">
              <a:rPr lang="en-US" smtClean="0"/>
              <a:t>11/12/2019</a:t>
            </a:fld>
            <a:endParaRPr lang="en-US" dirty="0"/>
          </a:p>
        </p:txBody>
      </p:sp>
      <p:sp>
        <p:nvSpPr>
          <p:cNvPr id="6" name="Footer Placeholder 5"/>
          <p:cNvSpPr>
            <a:spLocks noGrp="1"/>
          </p:cNvSpPr>
          <p:nvPr>
            <p:ph type="ftr" sz="quarter" idx="11"/>
          </p:nvPr>
        </p:nvSpPr>
        <p:spPr/>
        <p:txBody>
          <a:bodyPr/>
          <a:lstStyle/>
          <a:p>
            <a:r>
              <a:rPr lang="en-US" smtClean="0"/>
              <a:t>University of Swabi/Conference 2019 </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
        <p:nvSpPr>
          <p:cNvPr id="3" name="Picture Placeholder 2"/>
          <p:cNvSpPr>
            <a:spLocks noGrp="1"/>
          </p:cNvSpPr>
          <p:nvPr>
            <p:ph type="pic" idx="1"/>
          </p:nvPr>
        </p:nvSpPr>
        <p:spPr>
          <a:xfrm>
            <a:off x="4614109" y="987425"/>
            <a:ext cx="461372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269208" y="2101850"/>
            <a:ext cx="3194942"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269208" y="457200"/>
            <a:ext cx="3194942"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269206" y="6356351"/>
            <a:ext cx="207406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83FF4-5A29-413A-BD98-31598348DBE3}" type="datetime1">
              <a:rPr lang="en-US" smtClean="0"/>
              <a:t>11/12/2019</a:t>
            </a:fld>
            <a:endParaRPr lang="en-US" dirty="0"/>
          </a:p>
        </p:txBody>
      </p:sp>
      <p:sp>
        <p:nvSpPr>
          <p:cNvPr id="5" name="Footer Placeholder 4"/>
          <p:cNvSpPr>
            <a:spLocks noGrp="1"/>
          </p:cNvSpPr>
          <p:nvPr>
            <p:ph type="ftr" sz="quarter" idx="3"/>
          </p:nvPr>
        </p:nvSpPr>
        <p:spPr>
          <a:xfrm>
            <a:off x="3776664" y="6356351"/>
            <a:ext cx="23526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University of Swabi/Conference 2019 </a:t>
            </a:r>
            <a:endParaRPr lang="en-US" dirty="0"/>
          </a:p>
        </p:txBody>
      </p:sp>
      <p:sp>
        <p:nvSpPr>
          <p:cNvPr id="6" name="Slide Number Placeholder 5"/>
          <p:cNvSpPr>
            <a:spLocks noGrp="1"/>
          </p:cNvSpPr>
          <p:nvPr>
            <p:ph type="sldNum" sz="quarter" idx="4"/>
          </p:nvPr>
        </p:nvSpPr>
        <p:spPr>
          <a:xfrm>
            <a:off x="6562725" y="6356351"/>
            <a:ext cx="266223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pPr/>
              <a:t>‹#›</a:t>
            </a:fld>
            <a:endParaRPr lang="en-US" dirty="0"/>
          </a:p>
        </p:txBody>
      </p:sp>
      <p:sp>
        <p:nvSpPr>
          <p:cNvPr id="3" name="Text Placeholder 2"/>
          <p:cNvSpPr>
            <a:spLocks noGrp="1"/>
          </p:cNvSpPr>
          <p:nvPr>
            <p:ph type="body" idx="1"/>
          </p:nvPr>
        </p:nvSpPr>
        <p:spPr>
          <a:xfrm>
            <a:off x="1269207" y="1825625"/>
            <a:ext cx="7955756"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888331" y="365125"/>
            <a:ext cx="7336631"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mail.ju.edu.jo/owa/redir.aspx?C=EXL9pqYrRQU9xvNmJGDQnGI7ke0ZiVA60VzVFeoZFPhIZV0eXx3VCA..&amp;URL=mailto:mmubarak@ju.edu.j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mail.ju.edu.jo/owa/redir.aspx?C=UCf1AQWfwkr7coOvzpNHLfr2Yf5cFsVhqHHyHukghvBIZV0eXx3VCA..&amp;URL=http://eacademic.ju.edu.jo/mmubarak/default.aspx"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0.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9.emf"/><Relationship Id="rId18" Type="http://schemas.openxmlformats.org/officeDocument/2006/relationships/oleObject" Target="../embeddings/oleObject25.bin"/><Relationship Id="rId3" Type="http://schemas.openxmlformats.org/officeDocument/2006/relationships/image" Target="../media/image35.png"/><Relationship Id="rId21" Type="http://schemas.openxmlformats.org/officeDocument/2006/relationships/image" Target="../media/image33.emf"/><Relationship Id="rId7" Type="http://schemas.openxmlformats.org/officeDocument/2006/relationships/image" Target="../media/image26.emf"/><Relationship Id="rId12" Type="http://schemas.openxmlformats.org/officeDocument/2006/relationships/oleObject" Target="../embeddings/oleObject22.bin"/><Relationship Id="rId17" Type="http://schemas.openxmlformats.org/officeDocument/2006/relationships/image" Target="../media/image31.emf"/><Relationship Id="rId2" Type="http://schemas.openxmlformats.org/officeDocument/2006/relationships/slideLayout" Target="../slideLayouts/slideLayout6.xml"/><Relationship Id="rId16" Type="http://schemas.openxmlformats.org/officeDocument/2006/relationships/oleObject" Target="../embeddings/oleObject24.bin"/><Relationship Id="rId20" Type="http://schemas.openxmlformats.org/officeDocument/2006/relationships/oleObject" Target="../embeddings/oleObject26.bin"/><Relationship Id="rId1" Type="http://schemas.openxmlformats.org/officeDocument/2006/relationships/vmlDrawing" Target="../drawings/vmlDrawing15.vml"/><Relationship Id="rId6" Type="http://schemas.openxmlformats.org/officeDocument/2006/relationships/oleObject" Target="../embeddings/oleObject19.bin"/><Relationship Id="rId11" Type="http://schemas.openxmlformats.org/officeDocument/2006/relationships/image" Target="../media/image28.emf"/><Relationship Id="rId5" Type="http://schemas.openxmlformats.org/officeDocument/2006/relationships/image" Target="../media/image25.emf"/><Relationship Id="rId15" Type="http://schemas.openxmlformats.org/officeDocument/2006/relationships/image" Target="../media/image30.emf"/><Relationship Id="rId23" Type="http://schemas.openxmlformats.org/officeDocument/2006/relationships/image" Target="../media/image34.emf"/><Relationship Id="rId10" Type="http://schemas.openxmlformats.org/officeDocument/2006/relationships/oleObject" Target="../embeddings/oleObject21.bin"/><Relationship Id="rId19" Type="http://schemas.openxmlformats.org/officeDocument/2006/relationships/image" Target="../media/image32.emf"/><Relationship Id="rId4" Type="http://schemas.openxmlformats.org/officeDocument/2006/relationships/oleObject" Target="../embeddings/oleObject18.bin"/><Relationship Id="rId9" Type="http://schemas.openxmlformats.org/officeDocument/2006/relationships/image" Target="../media/image27.emf"/><Relationship Id="rId14" Type="http://schemas.openxmlformats.org/officeDocument/2006/relationships/oleObject" Target="../embeddings/oleObject23.bin"/><Relationship Id="rId22" Type="http://schemas.openxmlformats.org/officeDocument/2006/relationships/oleObject" Target="../embeddings/oleObject27.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image" Target="../media/image36.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163" y="2817962"/>
            <a:ext cx="7772400" cy="3276600"/>
          </a:xfrm>
        </p:spPr>
        <p:txBody>
          <a:bodyPr>
            <a:normAutofit/>
          </a:bodyPr>
          <a:lstStyle/>
          <a:p>
            <a:r>
              <a:rPr lang="en-US" sz="2800" b="1" dirty="0">
                <a:solidFill>
                  <a:schemeClr val="tx1"/>
                </a:solidFill>
              </a:rPr>
              <a:t>Mohammad S. Mubarak</a:t>
            </a:r>
            <a:endParaRPr lang="en-US" sz="2400" b="1" baseline="30000" dirty="0">
              <a:solidFill>
                <a:schemeClr val="tx1"/>
              </a:solidFill>
            </a:endParaRPr>
          </a:p>
          <a:p>
            <a:pPr algn="l"/>
            <a:r>
              <a:rPr lang="en-US" sz="2400" dirty="0">
                <a:solidFill>
                  <a:schemeClr val="tx1"/>
                </a:solidFill>
              </a:rPr>
              <a:t>Department of Chemistry, The University of Jordan, Amman 11942, Jordan</a:t>
            </a:r>
            <a:br>
              <a:rPr lang="en-US" sz="2400" dirty="0">
                <a:solidFill>
                  <a:schemeClr val="tx1"/>
                </a:solidFill>
              </a:rPr>
            </a:br>
            <a:r>
              <a:rPr lang="en-US" sz="2400" dirty="0">
                <a:solidFill>
                  <a:schemeClr val="tx1"/>
                </a:solidFill>
              </a:rPr>
              <a:t>E-Mail:</a:t>
            </a:r>
            <a:r>
              <a:rPr lang="en-US" sz="2400" dirty="0"/>
              <a:t> </a:t>
            </a:r>
            <a:r>
              <a:rPr lang="en-US" sz="2400" u="sng" dirty="0">
                <a:hlinkClick r:id="rId3"/>
              </a:rPr>
              <a:t>mmubarak@ju.edu.jo</a:t>
            </a:r>
            <a:endParaRPr lang="en-US" sz="2400" dirty="0"/>
          </a:p>
          <a:p>
            <a:pPr algn="l"/>
            <a:r>
              <a:rPr lang="en-US" sz="2200" b="1" dirty="0">
                <a:solidFill>
                  <a:schemeClr val="tx1"/>
                </a:solidFill>
              </a:rPr>
              <a:t>Personal Site: </a:t>
            </a:r>
            <a:r>
              <a:rPr lang="en-US" sz="2200" u="sng" dirty="0">
                <a:hlinkClick r:id="rId4"/>
              </a:rPr>
              <a:t>http://eacademic.ju.edu.jo/mmubarak/default.aspx</a:t>
            </a:r>
            <a:endParaRPr lang="en-US" sz="2200" dirty="0"/>
          </a:p>
          <a:p>
            <a:endParaRPr lang="en-US" sz="3200" b="1" dirty="0"/>
          </a:p>
        </p:txBody>
      </p:sp>
      <p:sp>
        <p:nvSpPr>
          <p:cNvPr id="2" name="Title 1"/>
          <p:cNvSpPr>
            <a:spLocks noGrp="1"/>
          </p:cNvSpPr>
          <p:nvPr>
            <p:ph type="ctrTitle"/>
          </p:nvPr>
        </p:nvSpPr>
        <p:spPr>
          <a:xfrm>
            <a:off x="1127185" y="707365"/>
            <a:ext cx="8491268" cy="1800045"/>
          </a:xfrm>
        </p:spPr>
        <p:txBody>
          <a:bodyPr>
            <a:noAutofit/>
          </a:bodyPr>
          <a:lstStyle/>
          <a:p>
            <a:pPr>
              <a:defRPr/>
            </a:pPr>
            <a:r>
              <a:rPr lang="en-US" sz="2800" dirty="0">
                <a:solidFill>
                  <a:schemeClr val="tx1"/>
                </a:solidFill>
              </a:rPr>
              <a:t>The search for natural and </a:t>
            </a:r>
            <a:r>
              <a:rPr lang="en-US" sz="2800" dirty="0" err="1">
                <a:solidFill>
                  <a:schemeClr val="tx1"/>
                </a:solidFill>
              </a:rPr>
              <a:t>synthtic</a:t>
            </a:r>
            <a:r>
              <a:rPr lang="en-US" sz="2800" dirty="0">
                <a:solidFill>
                  <a:schemeClr val="tx1"/>
                </a:solidFill>
              </a:rPr>
              <a:t> anticancer drugs: </a:t>
            </a:r>
            <a:r>
              <a:rPr lang="en-US" sz="2800" dirty="0" err="1">
                <a:solidFill>
                  <a:schemeClr val="tx1"/>
                </a:solidFill>
              </a:rPr>
              <a:t>Amidrazones</a:t>
            </a:r>
            <a:r>
              <a:rPr lang="en-US" sz="2800" dirty="0">
                <a:solidFill>
                  <a:schemeClr val="tx1"/>
                </a:solidFill>
              </a:rPr>
              <a:t> as anticancer agents; synthesis, characterization, and bioactivity</a:t>
            </a:r>
            <a:endParaRPr lang="en-US" sz="2800" b="1" dirty="0">
              <a:solidFill>
                <a:schemeClr val="tx1"/>
              </a:solidFill>
              <a:cs typeface="Arial" charset="0"/>
            </a:endParaRPr>
          </a:p>
        </p:txBody>
      </p:sp>
      <p:sp>
        <p:nvSpPr>
          <p:cNvPr id="4" name="Footer Placeholder 3"/>
          <p:cNvSpPr>
            <a:spLocks noGrp="1"/>
          </p:cNvSpPr>
          <p:nvPr>
            <p:ph type="ftr" sz="quarter" idx="11"/>
          </p:nvPr>
        </p:nvSpPr>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232565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038032" y="2242160"/>
            <a:ext cx="3524693" cy="2098031"/>
          </a:xfrm>
          <a:prstGeom prst="rect">
            <a:avLst/>
          </a:prstGeom>
          <a:solidFill>
            <a:schemeClr val="bg1"/>
          </a:solidFill>
          <a:ln>
            <a:noFill/>
          </a:ln>
          <a:effectLst/>
        </p:spPr>
      </p:pic>
      <p:sp>
        <p:nvSpPr>
          <p:cNvPr id="13" name="TextBox 12"/>
          <p:cNvSpPr txBox="1"/>
          <p:nvPr/>
        </p:nvSpPr>
        <p:spPr>
          <a:xfrm>
            <a:off x="1378040" y="4216741"/>
            <a:ext cx="7290778" cy="461665"/>
          </a:xfrm>
          <a:prstGeom prst="rect">
            <a:avLst/>
          </a:prstGeom>
          <a:noFill/>
          <a:ln>
            <a:solidFill>
              <a:schemeClr val="bg2"/>
            </a:solidFill>
          </a:ln>
        </p:spPr>
        <p:txBody>
          <a:bodyPr wrap="none" rtlCol="1" anchor="ctr" anchorCtr="1">
            <a:spAutoFit/>
          </a:bodyPr>
          <a:lstStyle/>
          <a:p>
            <a:pPr marL="342900" indent="-342900">
              <a:buFont typeface="Wingdings" pitchFamily="2" charset="2"/>
              <a:buChar char="ü"/>
            </a:pPr>
            <a:r>
              <a:rPr lang="en-GB" sz="2400" b="1" dirty="0" smtClean="0">
                <a:solidFill>
                  <a:srgbClr val="800000"/>
                </a:solidFill>
                <a:latin typeface="Bookman Old Style" pitchFamily="18" charset="0"/>
                <a:ea typeface="Times New Roman"/>
              </a:rPr>
              <a:t>Reactive </a:t>
            </a:r>
            <a:r>
              <a:rPr lang="en-GB" sz="2400" b="1" dirty="0">
                <a:solidFill>
                  <a:srgbClr val="800000"/>
                </a:solidFill>
                <a:latin typeface="Bookman Old Style" pitchFamily="18" charset="0"/>
                <a:ea typeface="Times New Roman"/>
              </a:rPr>
              <a:t>to nucleophiles and electrophiles</a:t>
            </a:r>
            <a:endParaRPr lang="ar-JO" sz="2400" b="1" dirty="0">
              <a:solidFill>
                <a:srgbClr val="800000"/>
              </a:solidFill>
              <a:latin typeface="Bookman Old Style" pitchFamily="18" charset="0"/>
            </a:endParaRPr>
          </a:p>
        </p:txBody>
      </p:sp>
      <p:sp>
        <p:nvSpPr>
          <p:cNvPr id="14" name="TextBox 13"/>
          <p:cNvSpPr txBox="1"/>
          <p:nvPr/>
        </p:nvSpPr>
        <p:spPr>
          <a:xfrm>
            <a:off x="1378040" y="5259929"/>
            <a:ext cx="7691529" cy="461665"/>
          </a:xfrm>
          <a:prstGeom prst="rect">
            <a:avLst/>
          </a:prstGeom>
          <a:noFill/>
          <a:ln>
            <a:solidFill>
              <a:schemeClr val="bg2"/>
            </a:solidFill>
          </a:ln>
        </p:spPr>
        <p:txBody>
          <a:bodyPr wrap="none" rtlCol="1" anchor="ctr" anchorCtr="1">
            <a:spAutoFit/>
          </a:bodyPr>
          <a:lstStyle/>
          <a:p>
            <a:pPr marL="342900" indent="-342900">
              <a:buFont typeface="Wingdings" pitchFamily="2" charset="2"/>
              <a:buChar char="ü"/>
            </a:pPr>
            <a:r>
              <a:rPr lang="en-GB" sz="2400" b="1" dirty="0" smtClean="0">
                <a:solidFill>
                  <a:srgbClr val="800000"/>
                </a:solidFill>
                <a:latin typeface="Bookman Old Style" pitchFamily="18" charset="0"/>
                <a:ea typeface="Times New Roman"/>
              </a:rPr>
              <a:t>Used </a:t>
            </a:r>
            <a:r>
              <a:rPr lang="en-GB" sz="2400" b="1" dirty="0">
                <a:solidFill>
                  <a:srgbClr val="800000"/>
                </a:solidFill>
                <a:latin typeface="Bookman Old Style" pitchFamily="18" charset="0"/>
                <a:ea typeface="Times New Roman"/>
              </a:rPr>
              <a:t>for the synthesis of organic compound </a:t>
            </a:r>
            <a:endParaRPr lang="ar-JO" sz="2400" b="1" dirty="0">
              <a:solidFill>
                <a:srgbClr val="800000"/>
              </a:solidFill>
              <a:latin typeface="Bookman Old Style" pitchFamily="18" charset="0"/>
            </a:endParaRPr>
          </a:p>
        </p:txBody>
      </p:sp>
      <p:sp>
        <p:nvSpPr>
          <p:cNvPr id="3" name="Rectangle 2"/>
          <p:cNvSpPr/>
          <p:nvPr/>
        </p:nvSpPr>
        <p:spPr>
          <a:xfrm>
            <a:off x="1275008" y="1534612"/>
            <a:ext cx="7393810" cy="830997"/>
          </a:xfrm>
          <a:prstGeom prst="rect">
            <a:avLst/>
          </a:prstGeom>
        </p:spPr>
        <p:txBody>
          <a:bodyPr wrap="square">
            <a:spAutoFit/>
          </a:bodyPr>
          <a:lstStyle/>
          <a:p>
            <a:r>
              <a:rPr lang="en-US" sz="2400" dirty="0" err="1">
                <a:latin typeface="Times New Roman" pitchFamily="18" charset="0"/>
                <a:cs typeface="Times New Roman" pitchFamily="18" charset="0"/>
              </a:rPr>
              <a:t>Hydrazones</a:t>
            </a:r>
            <a:r>
              <a:rPr lang="en-US" sz="2400" dirty="0">
                <a:latin typeface="Times New Roman" pitchFamily="18" charset="0"/>
                <a:cs typeface="Times New Roman" pitchFamily="18" charset="0"/>
              </a:rPr>
              <a:t> are </a:t>
            </a:r>
            <a:r>
              <a:rPr lang="en-US" sz="2400" dirty="0" smtClean="0">
                <a:latin typeface="Times New Roman" pitchFamily="18" charset="0"/>
                <a:cs typeface="Times New Roman" pitchFamily="18" charset="0"/>
              </a:rPr>
              <a:t>class </a:t>
            </a:r>
            <a:r>
              <a:rPr lang="en-US" sz="2400" dirty="0">
                <a:latin typeface="Times New Roman" pitchFamily="18" charset="0"/>
                <a:cs typeface="Times New Roman" pitchFamily="18" charset="0"/>
              </a:rPr>
              <a:t>of organic compounds in the Schiff base family </a:t>
            </a:r>
            <a:endParaRPr lang="ar-JO" sz="24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GB" b="1" dirty="0" smtClean="0"/>
              <a:t>Hashemite University, 2019 </a:t>
            </a:r>
            <a:endParaRPr lang="en-US" dirty="0"/>
          </a:p>
        </p:txBody>
      </p:sp>
      <p:sp>
        <p:nvSpPr>
          <p:cNvPr id="9" name="Title 1"/>
          <p:cNvSpPr txBox="1">
            <a:spLocks/>
          </p:cNvSpPr>
          <p:nvPr/>
        </p:nvSpPr>
        <p:spPr>
          <a:xfrm>
            <a:off x="1378040" y="710451"/>
            <a:ext cx="7696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pPr>
              <a:defRPr/>
            </a:pPr>
            <a:r>
              <a:rPr lang="en-US" dirty="0" err="1" smtClean="0">
                <a:cs typeface="Arial" charset="0"/>
              </a:rPr>
              <a:t>Hydrazones</a:t>
            </a:r>
            <a:endParaRPr lang="en-US" dirty="0"/>
          </a:p>
        </p:txBody>
      </p:sp>
    </p:spTree>
    <p:extLst>
      <p:ext uri="{BB962C8B-B14F-4D97-AF65-F5344CB8AC3E}">
        <p14:creationId xmlns:p14="http://schemas.microsoft.com/office/powerpoint/2010/main" val="37215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2.70877E-6 0.05065 L 2.70877E-6 -0.19935 " pathEditMode="relative" rAng="0" ptsTypes="AA">
                                      <p:cBhvr>
                                        <p:cTn id="11" dur="2000" fill="hold"/>
                                        <p:tgtEl>
                                          <p:spTgt spid="1026"/>
                                        </p:tgtEl>
                                        <p:attrNameLst>
                                          <p:attrName>ppt_x</p:attrName>
                                          <p:attrName>ppt_y</p:attrName>
                                        </p:attrNameLst>
                                      </p:cBhvr>
                                      <p:rCtr x="0" y="-12512"/>
                                    </p:animMotion>
                                  </p:childTnLst>
                                </p:cTn>
                              </p:par>
                              <p:par>
                                <p:cTn id="12" presetID="1" presetClass="exit"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hidden"/>
                                      </p:to>
                                    </p:se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5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69206" y="1825625"/>
            <a:ext cx="8080855" cy="4351338"/>
          </a:xfrm>
        </p:spPr>
        <p:txBody>
          <a:bodyPr>
            <a:normAutofit/>
          </a:bodyPr>
          <a:lstStyle/>
          <a:p>
            <a:pPr>
              <a:buClr>
                <a:srgbClr val="800000"/>
              </a:buClr>
              <a:buFont typeface="Wingdings" pitchFamily="2" charset="2"/>
              <a:buChar char="§"/>
            </a:pPr>
            <a:r>
              <a:rPr lang="en-GB" sz="2600" dirty="0" smtClean="0">
                <a:latin typeface="Times New Roman"/>
                <a:ea typeface="Calibri"/>
              </a:rPr>
              <a:t> Amidrazones are </a:t>
            </a:r>
            <a:r>
              <a:rPr lang="en-GB" sz="2600" dirty="0">
                <a:latin typeface="Times New Roman"/>
                <a:ea typeface="Calibri"/>
              </a:rPr>
              <a:t>amide hydrazones or hydrazide </a:t>
            </a:r>
            <a:r>
              <a:rPr lang="en-GB" sz="2600" dirty="0" smtClean="0">
                <a:latin typeface="Times New Roman"/>
                <a:ea typeface="Calibri"/>
              </a:rPr>
              <a:t>imides</a:t>
            </a:r>
          </a:p>
          <a:p>
            <a:pPr>
              <a:buClr>
                <a:srgbClr val="800000"/>
              </a:buClr>
              <a:buFont typeface="Wingdings" pitchFamily="2" charset="2"/>
              <a:buChar char="§"/>
            </a:pPr>
            <a:r>
              <a:rPr lang="en-US" sz="2600" dirty="0" smtClean="0">
                <a:latin typeface="Times New Roman"/>
                <a:ea typeface="Times New Roman"/>
              </a:rPr>
              <a:t>Weak monoacid bases.</a:t>
            </a:r>
          </a:p>
          <a:p>
            <a:pPr>
              <a:buClr>
                <a:srgbClr val="800000"/>
              </a:buClr>
              <a:buFont typeface="Wingdings" pitchFamily="2" charset="2"/>
              <a:buChar char="§"/>
            </a:pPr>
            <a:r>
              <a:rPr lang="en-GB" sz="2400" dirty="0" smtClean="0">
                <a:latin typeface="Times New Roman"/>
                <a:ea typeface="Times New Roman"/>
              </a:rPr>
              <a:t>Found </a:t>
            </a:r>
            <a:r>
              <a:rPr lang="en-GB" sz="2400" dirty="0">
                <a:latin typeface="Times New Roman"/>
                <a:ea typeface="Times New Roman"/>
              </a:rPr>
              <a:t>as liquids or low-melting solids</a:t>
            </a:r>
            <a:endParaRPr lang="ar-JO" sz="2600" dirty="0"/>
          </a:p>
        </p:txBody>
      </p:sp>
      <p:sp>
        <p:nvSpPr>
          <p:cNvPr id="3" name="Title 2"/>
          <p:cNvSpPr>
            <a:spLocks noGrp="1"/>
          </p:cNvSpPr>
          <p:nvPr>
            <p:ph type="title"/>
          </p:nvPr>
        </p:nvSpPr>
        <p:spPr/>
        <p:txBody>
          <a:bodyPr>
            <a:normAutofit/>
          </a:bodyPr>
          <a:lstStyle/>
          <a:p>
            <a:r>
              <a:rPr lang="en-US" sz="3600" b="1" dirty="0" smtClean="0">
                <a:solidFill>
                  <a:schemeClr val="tx2">
                    <a:lumMod val="75000"/>
                  </a:schemeClr>
                </a:solidFill>
                <a:latin typeface="Bookman Old Style" pitchFamily="18" charset="0"/>
                <a:cs typeface="Calibri" pitchFamily="34" charset="0"/>
              </a:rPr>
              <a:t>Amidrazones  </a:t>
            </a:r>
            <a:endParaRPr lang="ar-JO" sz="3600" dirty="0">
              <a:solidFill>
                <a:schemeClr val="tx2">
                  <a:lumMod val="75000"/>
                </a:schemeClr>
              </a:solidFill>
              <a:latin typeface="Bookman Old Style"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6820" y="3801905"/>
            <a:ext cx="3517923" cy="2194667"/>
          </a:xfrm>
          <a:prstGeom prst="rect">
            <a:avLst/>
          </a:prstGeom>
          <a:solidFill>
            <a:schemeClr val="bg1"/>
          </a:solidFill>
          <a:ln>
            <a:noFill/>
          </a:ln>
          <a:effectLst/>
        </p:spPr>
      </p:pic>
      <p:sp>
        <p:nvSpPr>
          <p:cNvPr id="5" name="Footer Placeholder 4"/>
          <p:cNvSpPr>
            <a:spLocks noGrp="1"/>
          </p:cNvSpPr>
          <p:nvPr>
            <p:ph type="ftr" sz="quarter" idx="11"/>
          </p:nvPr>
        </p:nvSpPr>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224484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052477" y="457200"/>
            <a:ext cx="1391627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Footer Placeholder 4"/>
          <p:cNvSpPr>
            <a:spLocks noGrp="1"/>
          </p:cNvSpPr>
          <p:nvPr>
            <p:ph type="ftr" sz="quarter" idx="11"/>
          </p:nvPr>
        </p:nvSpPr>
        <p:spPr/>
        <p:txBody>
          <a:bodyPr/>
          <a:lstStyle/>
          <a:p>
            <a:r>
              <a:rPr lang="en-US" smtClean="0"/>
              <a:t>University of Swabi/Conference 2019 </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999452214"/>
              </p:ext>
            </p:extLst>
          </p:nvPr>
        </p:nvGraphicFramePr>
        <p:xfrm>
          <a:off x="2039938" y="1587500"/>
          <a:ext cx="5826125" cy="4095750"/>
        </p:xfrm>
        <a:graphic>
          <a:graphicData uri="http://schemas.openxmlformats.org/presentationml/2006/ole">
            <mc:AlternateContent xmlns:mc="http://schemas.openxmlformats.org/markup-compatibility/2006">
              <mc:Choice xmlns:v="urn:schemas-microsoft-com:vml" Requires="v">
                <p:oleObj spid="_x0000_s31789" name="CS ChemDraw Drawing" r:id="rId3" imgW="5826217" imgH="4096465" progId="ChemDraw.Document.6.0">
                  <p:embed/>
                </p:oleObj>
              </mc:Choice>
              <mc:Fallback>
                <p:oleObj name="CS ChemDraw Drawing" r:id="rId3" imgW="5826217" imgH="4096465" progId="ChemDraw.Document.6.0">
                  <p:embed/>
                  <p:pic>
                    <p:nvPicPr>
                      <p:cNvPr id="0" name=""/>
                      <p:cNvPicPr/>
                      <p:nvPr/>
                    </p:nvPicPr>
                    <p:blipFill>
                      <a:blip r:embed="rId4"/>
                      <a:stretch>
                        <a:fillRect/>
                      </a:stretch>
                    </p:blipFill>
                    <p:spPr>
                      <a:xfrm>
                        <a:off x="2039938" y="1587500"/>
                        <a:ext cx="5826125" cy="4095750"/>
                      </a:xfrm>
                      <a:prstGeom prst="rect">
                        <a:avLst/>
                      </a:prstGeom>
                    </p:spPr>
                  </p:pic>
                </p:oleObj>
              </mc:Fallback>
            </mc:AlternateContent>
          </a:graphicData>
        </a:graphic>
      </p:graphicFrame>
    </p:spTree>
    <p:extLst>
      <p:ext uri="{BB962C8B-B14F-4D97-AF65-F5344CB8AC3E}">
        <p14:creationId xmlns:p14="http://schemas.microsoft.com/office/powerpoint/2010/main" val="256350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Content Placeholder 2"/>
          <p:cNvSpPr>
            <a:spLocks noGrp="1"/>
          </p:cNvSpPr>
          <p:nvPr>
            <p:ph idx="1"/>
          </p:nvPr>
        </p:nvSpPr>
        <p:spPr>
          <a:xfrm>
            <a:off x="525464" y="112714"/>
            <a:ext cx="9291396" cy="6484937"/>
          </a:xfrm>
        </p:spPr>
        <p:txBody>
          <a:bodyPr/>
          <a:lstStyle/>
          <a:p>
            <a:pPr eaLnBrk="1" hangingPunct="1">
              <a:buFont typeface="Arial" panose="020B0604020202020204" pitchFamily="34" charset="0"/>
              <a:buNone/>
            </a:pPr>
            <a:r>
              <a:rPr lang="en-US" altLang="en-US" sz="2400" b="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b="1"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b="1"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smtClean="0">
                <a:latin typeface="Times New Roman" panose="02020603050405020304" pitchFamily="18" charset="0"/>
                <a:cs typeface="Times New Roman" panose="02020603050405020304" pitchFamily="18" charset="0"/>
              </a:rPr>
              <a:t>Chromone</a:t>
            </a:r>
            <a:r>
              <a:rPr lang="en-US" altLang="en-US" sz="2000" dirty="0">
                <a:latin typeface="Times New Roman" panose="02020603050405020304" pitchFamily="18" charset="0"/>
                <a:cs typeface="Times New Roman" panose="02020603050405020304" pitchFamily="18" charset="0"/>
              </a:rPr>
              <a:t>, is a </a:t>
            </a:r>
            <a:r>
              <a:rPr lang="en-US" altLang="en-US" sz="2000" dirty="0" smtClean="0">
                <a:latin typeface="Times New Roman" panose="02020603050405020304" pitchFamily="18" charset="0"/>
                <a:cs typeface="Times New Roman" panose="02020603050405020304" pitchFamily="18" charset="0"/>
              </a:rPr>
              <a:t>4</a:t>
            </a:r>
            <a:r>
              <a:rPr lang="en-US" altLang="en-US" sz="2000" i="1" dirty="0" smtClean="0">
                <a:latin typeface="Times New Roman" panose="02020603050405020304" pitchFamily="18" charset="0"/>
                <a:cs typeface="Times New Roman" panose="02020603050405020304" pitchFamily="18" charset="0"/>
              </a:rPr>
              <a:t>H</a:t>
            </a:r>
            <a:r>
              <a:rPr lang="en-US" altLang="en-US" sz="2000" dirty="0" smtClean="0">
                <a:latin typeface="Times New Roman" panose="02020603050405020304" pitchFamily="18" charset="0"/>
                <a:cs typeface="Times New Roman" panose="02020603050405020304" pitchFamily="18" charset="0"/>
              </a:rPr>
              <a:t>-1-benzopyran-4-one</a:t>
            </a:r>
            <a:endParaRPr lang="en-US" altLang="en-US" sz="20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0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000" dirty="0" smtClean="0">
                <a:latin typeface="Times New Roman" panose="02020603050405020304" pitchFamily="18" charset="0"/>
                <a:cs typeface="Times New Roman" panose="02020603050405020304" pitchFamily="18" charset="0"/>
              </a:rPr>
              <a:t>The </a:t>
            </a:r>
            <a:r>
              <a:rPr lang="en-US" altLang="en-US" sz="2000" dirty="0">
                <a:latin typeface="Times New Roman" panose="02020603050405020304" pitchFamily="18" charset="0"/>
                <a:cs typeface="Times New Roman" panose="02020603050405020304" pitchFamily="18" charset="0"/>
              </a:rPr>
              <a:t>first </a:t>
            </a:r>
            <a:r>
              <a:rPr lang="en-US" altLang="en-US" sz="2000" b="1" dirty="0" err="1">
                <a:latin typeface="Times New Roman" panose="02020603050405020304" pitchFamily="18" charset="0"/>
                <a:cs typeface="Times New Roman" panose="02020603050405020304" pitchFamily="18" charset="0"/>
              </a:rPr>
              <a:t>chromone</a:t>
            </a:r>
            <a:r>
              <a:rPr lang="en-US" altLang="en-US" sz="2000" dirty="0">
                <a:latin typeface="Times New Roman" panose="02020603050405020304" pitchFamily="18" charset="0"/>
                <a:cs typeface="Times New Roman" panose="02020603050405020304" pitchFamily="18" charset="0"/>
              </a:rPr>
              <a:t> to be used in pure form in clinical practice was </a:t>
            </a:r>
          </a:p>
          <a:p>
            <a:pPr eaLnBrk="1" hangingPunct="1">
              <a:buNone/>
            </a:pPr>
            <a:r>
              <a:rPr lang="en-US" altLang="en-US" sz="2000" b="1" dirty="0" err="1">
                <a:latin typeface="Times New Roman" panose="02020603050405020304" pitchFamily="18" charset="0"/>
                <a:cs typeface="Times New Roman" panose="02020603050405020304" pitchFamily="18" charset="0"/>
              </a:rPr>
              <a:t>Khellin</a:t>
            </a:r>
            <a:r>
              <a:rPr lang="en-US" altLang="en-US" sz="2000" dirty="0">
                <a:latin typeface="Times New Roman" panose="02020603050405020304" pitchFamily="18" charset="0"/>
                <a:cs typeface="Times New Roman" panose="02020603050405020304" pitchFamily="18" charset="0"/>
              </a:rPr>
              <a:t>, </a:t>
            </a:r>
            <a:r>
              <a:rPr lang="en-US" sz="2000" dirty="0"/>
              <a:t>a major constituent of the plant </a:t>
            </a:r>
            <a:r>
              <a:rPr lang="en-US" sz="2000" i="1" dirty="0"/>
              <a:t>Ammi </a:t>
            </a:r>
            <a:r>
              <a:rPr lang="en-US" sz="2000" i="1" dirty="0" err="1"/>
              <a:t>visnaga</a:t>
            </a:r>
            <a:r>
              <a:rPr lang="en-US" sz="2000" i="1" dirty="0"/>
              <a:t>, </a:t>
            </a:r>
            <a:r>
              <a:rPr lang="en-US" sz="2000" dirty="0"/>
              <a:t>it is a herbal</a:t>
            </a:r>
          </a:p>
          <a:p>
            <a:pPr eaLnBrk="1" hangingPunct="1">
              <a:buNone/>
            </a:pPr>
            <a:r>
              <a:rPr lang="en-US" sz="2000" dirty="0"/>
              <a:t>folk medicine used for various illnesses, its main effect being as a vasodilator.</a:t>
            </a:r>
            <a:endParaRPr lang="en-US" altLang="en-US" sz="20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4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400" dirty="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endParaRPr lang="en-US" altLang="en-US" sz="24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400" dirty="0">
              <a:latin typeface="Times New Roman" panose="02020603050405020304" pitchFamily="18" charset="0"/>
              <a:cs typeface="Times New Roman" panose="02020603050405020304" pitchFamily="18" charset="0"/>
            </a:endParaRPr>
          </a:p>
        </p:txBody>
      </p:sp>
      <p:sp>
        <p:nvSpPr>
          <p:cNvPr id="1031" name="Rectangle 5"/>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2" name="Rectangle 7"/>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3" name="Rectangle 9"/>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1026" name="Object 10"/>
          <p:cNvGraphicFramePr>
            <a:graphicFrameLocks noChangeAspect="1"/>
          </p:cNvGraphicFramePr>
          <p:nvPr>
            <p:extLst>
              <p:ext uri="{D42A27DB-BD31-4B8C-83A1-F6EECF244321}">
                <p14:modId xmlns:p14="http://schemas.microsoft.com/office/powerpoint/2010/main" val="264125392"/>
              </p:ext>
            </p:extLst>
          </p:nvPr>
        </p:nvGraphicFramePr>
        <p:xfrm>
          <a:off x="987174" y="1518580"/>
          <a:ext cx="1727200" cy="1943100"/>
        </p:xfrm>
        <a:graphic>
          <a:graphicData uri="http://schemas.openxmlformats.org/presentationml/2006/ole">
            <mc:AlternateContent xmlns:mc="http://schemas.openxmlformats.org/markup-compatibility/2006">
              <mc:Choice xmlns:v="urn:schemas-microsoft-com:vml" Requires="v">
                <p:oleObj spid="_x0000_s26770" name="CS ChemDraw Drawing" r:id="rId3" imgW="1254240" imgH="1410120" progId="ChemDraw.Document.6.0">
                  <p:embed/>
                </p:oleObj>
              </mc:Choice>
              <mc:Fallback>
                <p:oleObj name="CS ChemDraw Drawing" r:id="rId3" imgW="1254240" imgH="141012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7174" y="1518580"/>
                        <a:ext cx="17272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11"/>
          <p:cNvGraphicFramePr>
            <a:graphicFrameLocks noChangeAspect="1"/>
          </p:cNvGraphicFramePr>
          <p:nvPr>
            <p:extLst>
              <p:ext uri="{D42A27DB-BD31-4B8C-83A1-F6EECF244321}">
                <p14:modId xmlns:p14="http://schemas.microsoft.com/office/powerpoint/2010/main" val="2398703737"/>
              </p:ext>
            </p:extLst>
          </p:nvPr>
        </p:nvGraphicFramePr>
        <p:xfrm>
          <a:off x="4862069" y="1843882"/>
          <a:ext cx="1782763" cy="1511300"/>
        </p:xfrm>
        <a:graphic>
          <a:graphicData uri="http://schemas.openxmlformats.org/presentationml/2006/ole">
            <mc:AlternateContent xmlns:mc="http://schemas.openxmlformats.org/markup-compatibility/2006">
              <mc:Choice xmlns:v="urn:schemas-microsoft-com:vml" Requires="v">
                <p:oleObj spid="_x0000_s26771" name="CS ChemDraw Drawing" r:id="rId5" imgW="1255320" imgH="1064160" progId="ChemDraw.Document.6.0">
                  <p:embed/>
                </p:oleObj>
              </mc:Choice>
              <mc:Fallback>
                <p:oleObj name="CS ChemDraw Drawing" r:id="rId5" imgW="1255320" imgH="1064160" progId="ChemDraw.Document.6.0">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62069" y="1843882"/>
                        <a:ext cx="178276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12"/>
          <p:cNvGraphicFramePr>
            <a:graphicFrameLocks noChangeAspect="1"/>
          </p:cNvGraphicFramePr>
          <p:nvPr>
            <p:extLst>
              <p:ext uri="{D42A27DB-BD31-4B8C-83A1-F6EECF244321}">
                <p14:modId xmlns:p14="http://schemas.microsoft.com/office/powerpoint/2010/main" val="3249155473"/>
              </p:ext>
            </p:extLst>
          </p:nvPr>
        </p:nvGraphicFramePr>
        <p:xfrm>
          <a:off x="6129339" y="4580626"/>
          <a:ext cx="3019573" cy="2277374"/>
        </p:xfrm>
        <a:graphic>
          <a:graphicData uri="http://schemas.openxmlformats.org/presentationml/2006/ole">
            <mc:AlternateContent xmlns:mc="http://schemas.openxmlformats.org/markup-compatibility/2006">
              <mc:Choice xmlns:v="urn:schemas-microsoft-com:vml" Requires="v">
                <p:oleObj spid="_x0000_s26772" name="CS ChemDraw Drawing" r:id="rId7" imgW="2226960" imgH="1679760" progId="ChemDraw.Document.6.0">
                  <p:embed/>
                </p:oleObj>
              </mc:Choice>
              <mc:Fallback>
                <p:oleObj name="CS ChemDraw Drawing" r:id="rId7" imgW="2226960" imgH="1679760" progId="ChemDraw.Document.6.0">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29339" y="4580626"/>
                        <a:ext cx="3019573" cy="2277374"/>
                      </a:xfrm>
                      <a:prstGeom prst="rect">
                        <a:avLst/>
                      </a:prstGeom>
                      <a:noFill/>
                      <a:ln>
                        <a:noFill/>
                      </a:ln>
                      <a:effectLst/>
                      <a:extLst/>
                    </p:spPr>
                  </p:pic>
                </p:oleObj>
              </mc:Fallback>
            </mc:AlternateContent>
          </a:graphicData>
        </a:graphic>
      </p:graphicFrame>
      <p:sp>
        <p:nvSpPr>
          <p:cNvPr id="2" name="Footer Placeholder 1"/>
          <p:cNvSpPr>
            <a:spLocks noGrp="1"/>
          </p:cNvSpPr>
          <p:nvPr>
            <p:ph type="ftr" sz="quarter" idx="11"/>
          </p:nvPr>
        </p:nvSpPr>
        <p:spPr/>
        <p:txBody>
          <a:bodyPr/>
          <a:lstStyle/>
          <a:p>
            <a:r>
              <a:rPr lang="en-GB" b="1" dirty="0" smtClean="0"/>
              <a:t>Hashemite University, 2019 </a:t>
            </a:r>
            <a:endParaRPr lang="en-US" dirty="0"/>
          </a:p>
        </p:txBody>
      </p:sp>
      <p:sp>
        <p:nvSpPr>
          <p:cNvPr id="10" name="Title 1"/>
          <p:cNvSpPr txBox="1">
            <a:spLocks/>
          </p:cNvSpPr>
          <p:nvPr/>
        </p:nvSpPr>
        <p:spPr>
          <a:xfrm>
            <a:off x="1720851" y="422620"/>
            <a:ext cx="7696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pPr>
              <a:defRPr/>
            </a:pPr>
            <a:r>
              <a:rPr lang="en-US" dirty="0" err="1" smtClean="0">
                <a:cs typeface="Arial" charset="0"/>
              </a:rPr>
              <a:t>Chromone</a:t>
            </a:r>
            <a:endParaRPr lang="en-US" dirty="0"/>
          </a:p>
        </p:txBody>
      </p:sp>
    </p:spTree>
    <p:extLst>
      <p:ext uri="{BB962C8B-B14F-4D97-AF65-F5344CB8AC3E}">
        <p14:creationId xmlns:p14="http://schemas.microsoft.com/office/powerpoint/2010/main" val="179707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Content Placeholder 2"/>
          <p:cNvSpPr>
            <a:spLocks noGrp="1"/>
          </p:cNvSpPr>
          <p:nvPr>
            <p:ph idx="1"/>
          </p:nvPr>
        </p:nvSpPr>
        <p:spPr>
          <a:xfrm>
            <a:off x="1317087" y="279549"/>
            <a:ext cx="8785225" cy="6742113"/>
          </a:xfrm>
        </p:spPr>
        <p:txBody>
          <a:bodyPr/>
          <a:lstStyle/>
          <a:p>
            <a:pPr algn="ctr" eaLnBrk="1" hangingPunct="1">
              <a:buFont typeface="Arial" panose="020B0604020202020204" pitchFamily="34" charset="0"/>
              <a:buNone/>
            </a:pPr>
            <a:r>
              <a:rPr lang="en-US" altLang="en-US" sz="2200" b="1" dirty="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endParaRPr lang="en-US" altLang="en-US" sz="800" b="1"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400" b="1" dirty="0" err="1">
                <a:latin typeface="Times New Roman" panose="02020603050405020304" pitchFamily="18" charset="0"/>
                <a:cs typeface="Times New Roman" panose="02020603050405020304" pitchFamily="18" charset="0"/>
              </a:rPr>
              <a:t>Chromone</a:t>
            </a:r>
            <a:r>
              <a:rPr lang="en-US" altLang="en-US" sz="2400" dirty="0">
                <a:latin typeface="Times New Roman" panose="02020603050405020304" pitchFamily="18" charset="0"/>
                <a:cs typeface="Times New Roman" panose="02020603050405020304" pitchFamily="18" charset="0"/>
              </a:rPr>
              <a:t> is the basis of the chemical structure of a large group </a:t>
            </a:r>
          </a:p>
          <a:p>
            <a:pPr eaLnBrk="1" hangingPunct="1">
              <a:buFont typeface="Arial" panose="020B0604020202020204" pitchFamily="34" charset="0"/>
              <a:buNone/>
            </a:pPr>
            <a:r>
              <a:rPr lang="en-US" altLang="en-US" sz="2400" dirty="0">
                <a:latin typeface="Times New Roman" panose="02020603050405020304" pitchFamily="18" charset="0"/>
                <a:cs typeface="Times New Roman" panose="02020603050405020304" pitchFamily="18" charset="0"/>
              </a:rPr>
              <a:t>known as </a:t>
            </a:r>
            <a:r>
              <a:rPr lang="en-US" altLang="en-US" sz="2400" b="1" dirty="0" smtClean="0">
                <a:latin typeface="Times New Roman" panose="02020603050405020304" pitchFamily="18" charset="0"/>
                <a:cs typeface="Times New Roman" panose="02020603050405020304" pitchFamily="18" charset="0"/>
              </a:rPr>
              <a:t>flavonoids</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which </a:t>
            </a:r>
            <a:r>
              <a:rPr lang="en-US" altLang="en-US" sz="2400" dirty="0">
                <a:latin typeface="Times New Roman" panose="02020603050405020304" pitchFamily="18" charset="0"/>
                <a:cs typeface="Times New Roman" panose="02020603050405020304" pitchFamily="18" charset="0"/>
              </a:rPr>
              <a:t>have been shown to possess </a:t>
            </a:r>
            <a:r>
              <a:rPr lang="en-US" altLang="en-US" sz="2400" dirty="0" smtClean="0">
                <a:latin typeface="Times New Roman" panose="02020603050405020304" pitchFamily="18" charset="0"/>
                <a:cs typeface="Times New Roman" panose="02020603050405020304" pitchFamily="18" charset="0"/>
              </a:rPr>
              <a:t>several</a:t>
            </a:r>
          </a:p>
          <a:p>
            <a:pPr eaLnBrk="1" hangingPunct="1">
              <a:buFont typeface="Arial" panose="020B0604020202020204" pitchFamily="34" charset="0"/>
              <a:buNone/>
            </a:pPr>
            <a:r>
              <a:rPr lang="en-US" altLang="en-US" sz="2400" dirty="0" smtClean="0">
                <a:latin typeface="Times New Roman" panose="02020603050405020304" pitchFamily="18" charset="0"/>
                <a:cs typeface="Times New Roman" panose="02020603050405020304" pitchFamily="18" charset="0"/>
              </a:rPr>
              <a:t>biological </a:t>
            </a:r>
            <a:r>
              <a:rPr lang="en-US" altLang="en-US" sz="2400" dirty="0">
                <a:latin typeface="Times New Roman" panose="02020603050405020304" pitchFamily="18" charset="0"/>
                <a:cs typeface="Times New Roman" panose="02020603050405020304" pitchFamily="18" charset="0"/>
              </a:rPr>
              <a:t>properties </a:t>
            </a:r>
            <a:r>
              <a:rPr lang="en-US" altLang="en-US" sz="2400" dirty="0" smtClean="0">
                <a:latin typeface="Times New Roman" panose="02020603050405020304" pitchFamily="18" charset="0"/>
                <a:cs typeface="Times New Roman" panose="02020603050405020304" pitchFamily="18" charset="0"/>
              </a:rPr>
              <a:t>(</a:t>
            </a:r>
            <a:r>
              <a:rPr lang="en-US" altLang="en-US" sz="2400" b="1" i="1" dirty="0" smtClean="0">
                <a:latin typeface="Times New Roman" panose="02020603050405020304" pitchFamily="18" charset="0"/>
                <a:cs typeface="Times New Roman" panose="02020603050405020304" pitchFamily="18" charset="0"/>
              </a:rPr>
              <a:t>antioxidant</a:t>
            </a:r>
            <a:r>
              <a:rPr lang="en-US" altLang="en-US" sz="2400" b="1" i="1" dirty="0">
                <a:latin typeface="Times New Roman" panose="02020603050405020304" pitchFamily="18" charset="0"/>
                <a:cs typeface="Times New Roman" panose="02020603050405020304" pitchFamily="18" charset="0"/>
              </a:rPr>
              <a:t>, Antifungal, </a:t>
            </a:r>
            <a:r>
              <a:rPr lang="en-US" altLang="en-US" sz="2400" b="1" i="1" dirty="0" smtClean="0">
                <a:latin typeface="Times New Roman" panose="02020603050405020304" pitchFamily="18" charset="0"/>
                <a:cs typeface="Times New Roman" panose="02020603050405020304" pitchFamily="18" charset="0"/>
              </a:rPr>
              <a:t>anti-inflammatory,</a:t>
            </a:r>
          </a:p>
          <a:p>
            <a:pPr eaLnBrk="1" hangingPunct="1">
              <a:buFont typeface="Arial" panose="020B0604020202020204" pitchFamily="34" charset="0"/>
              <a:buNone/>
            </a:pPr>
            <a:r>
              <a:rPr lang="en-US" altLang="en-US" sz="2400" b="1" i="1" dirty="0" smtClean="0">
                <a:latin typeface="Times New Roman" panose="02020603050405020304" pitchFamily="18" charset="0"/>
                <a:cs typeface="Times New Roman" panose="02020603050405020304" pitchFamily="18" charset="0"/>
              </a:rPr>
              <a:t>antiviral, anti-bacterial</a:t>
            </a:r>
            <a:r>
              <a:rPr lang="en-US" altLang="en-US" sz="2400" b="1" i="1" dirty="0">
                <a:latin typeface="Times New Roman" panose="02020603050405020304" pitchFamily="18" charset="0"/>
                <a:cs typeface="Times New Roman" panose="02020603050405020304" pitchFamily="18" charset="0"/>
              </a:rPr>
              <a:t>, and </a:t>
            </a:r>
            <a:r>
              <a:rPr lang="en-US" altLang="en-US" sz="2400" b="1" i="1" dirty="0" smtClean="0">
                <a:latin typeface="Times New Roman" panose="02020603050405020304" pitchFamily="18" charset="0"/>
                <a:cs typeface="Times New Roman" panose="02020603050405020304" pitchFamily="18" charset="0"/>
              </a:rPr>
              <a:t>anti-tumor </a:t>
            </a:r>
            <a:r>
              <a:rPr lang="en-US" altLang="en-US" sz="2400" b="1" i="1" dirty="0">
                <a:latin typeface="Times New Roman" panose="02020603050405020304" pitchFamily="18" charset="0"/>
                <a:cs typeface="Times New Roman" panose="02020603050405020304" pitchFamily="18" charset="0"/>
              </a:rPr>
              <a:t>activity</a:t>
            </a:r>
            <a:r>
              <a:rPr lang="en-US" altLang="en-US" sz="2400" dirty="0">
                <a:latin typeface="Times New Roman" panose="02020603050405020304" pitchFamily="18" charset="0"/>
                <a:cs typeface="Times New Roman" panose="02020603050405020304" pitchFamily="18" charset="0"/>
              </a:rPr>
              <a:t>).</a:t>
            </a:r>
          </a:p>
          <a:p>
            <a:pPr algn="ctr" eaLnBrk="1" hangingPunct="1">
              <a:buFont typeface="Arial" panose="020B0604020202020204" pitchFamily="34" charset="0"/>
              <a:buNone/>
            </a:pPr>
            <a:endParaRPr lang="en-US" altLang="en-US" sz="24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4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4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p:txBody>
      </p:sp>
      <p:sp>
        <p:nvSpPr>
          <p:cNvPr id="2053" name="Rectangle 6"/>
          <p:cNvSpPr>
            <a:spLocks noChangeArrowheads="1"/>
          </p:cNvSpPr>
          <p:nvPr/>
        </p:nvSpPr>
        <p:spPr bwMode="auto">
          <a:xfrm>
            <a:off x="381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2050" name="Object 6"/>
          <p:cNvGraphicFramePr>
            <a:graphicFrameLocks noChangeAspect="1"/>
          </p:cNvGraphicFramePr>
          <p:nvPr>
            <p:extLst>
              <p:ext uri="{D42A27DB-BD31-4B8C-83A1-F6EECF244321}">
                <p14:modId xmlns:p14="http://schemas.microsoft.com/office/powerpoint/2010/main" val="1641588593"/>
              </p:ext>
            </p:extLst>
          </p:nvPr>
        </p:nvGraphicFramePr>
        <p:xfrm>
          <a:off x="753553" y="2609131"/>
          <a:ext cx="8693150" cy="2781300"/>
        </p:xfrm>
        <a:graphic>
          <a:graphicData uri="http://schemas.openxmlformats.org/presentationml/2006/ole">
            <mc:AlternateContent xmlns:mc="http://schemas.openxmlformats.org/markup-compatibility/2006">
              <mc:Choice xmlns:v="urn:schemas-microsoft-com:vml" Requires="v">
                <p:oleObj spid="_x0000_s27698" name="CS ChemDraw Drawing" r:id="rId3" imgW="6602760" imgH="2010960" progId="ChemDraw.Document.6.0">
                  <p:embed/>
                </p:oleObj>
              </mc:Choice>
              <mc:Fallback>
                <p:oleObj name="CS ChemDraw Drawing" r:id="rId3" imgW="6602760" imgH="201096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553" y="2609131"/>
                        <a:ext cx="86931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r>
              <a:rPr lang="en-GB" b="1" dirty="0" smtClean="0"/>
              <a:t>Hashemite University, 2019</a:t>
            </a:r>
            <a:endParaRPr lang="en-US" dirty="0"/>
          </a:p>
        </p:txBody>
      </p:sp>
    </p:spTree>
    <p:extLst>
      <p:ext uri="{BB962C8B-B14F-4D97-AF65-F5344CB8AC3E}">
        <p14:creationId xmlns:p14="http://schemas.microsoft.com/office/powerpoint/2010/main" val="370108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Content Placeholder 2"/>
          <p:cNvSpPr>
            <a:spLocks noGrp="1"/>
          </p:cNvSpPr>
          <p:nvPr>
            <p:ph idx="1"/>
          </p:nvPr>
        </p:nvSpPr>
        <p:spPr>
          <a:xfrm>
            <a:off x="1243641" y="749630"/>
            <a:ext cx="9144000" cy="6337300"/>
          </a:xfrm>
        </p:spPr>
        <p:txBody>
          <a:bodyPr/>
          <a:lstStyle/>
          <a:p>
            <a:pPr eaLnBrk="1" hangingPunct="1">
              <a:buFont typeface="Arial" panose="020B0604020202020204" pitchFamily="34" charset="0"/>
              <a:buNone/>
            </a:pPr>
            <a:endParaRPr lang="en-US" altLang="en-US" sz="800" b="1"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400" b="1" dirty="0" err="1">
                <a:latin typeface="Times New Roman" panose="02020603050405020304" pitchFamily="18" charset="0"/>
                <a:cs typeface="Times New Roman" panose="02020603050405020304" pitchFamily="18" charset="0"/>
              </a:rPr>
              <a:t>Chromone</a:t>
            </a:r>
            <a:r>
              <a:rPr lang="en-US" altLang="en-US" sz="2400" dirty="0">
                <a:latin typeface="Times New Roman" panose="02020603050405020304" pitchFamily="18" charset="0"/>
                <a:cs typeface="Times New Roman" panose="02020603050405020304" pitchFamily="18" charset="0"/>
              </a:rPr>
              <a:t> with a 2- phenyl </a:t>
            </a:r>
            <a:r>
              <a:rPr lang="en-US" altLang="en-US" sz="2400" dirty="0" smtClean="0">
                <a:latin typeface="Times New Roman" panose="02020603050405020304" pitchFamily="18" charset="0"/>
                <a:cs typeface="Times New Roman" panose="02020603050405020304" pitchFamily="18" charset="0"/>
              </a:rPr>
              <a:t>substituent  </a:t>
            </a:r>
            <a:r>
              <a:rPr lang="en-US" altLang="en-US" sz="2400" dirty="0">
                <a:latin typeface="Times New Roman" panose="02020603050405020304" pitchFamily="18" charset="0"/>
                <a:cs typeface="Times New Roman" panose="02020603050405020304" pitchFamily="18" charset="0"/>
              </a:rPr>
              <a:t>has the trivial name </a:t>
            </a:r>
            <a:r>
              <a:rPr lang="en-US" altLang="en-US" sz="2400" b="1" dirty="0">
                <a:latin typeface="Times New Roman" panose="02020603050405020304" pitchFamily="18" charset="0"/>
                <a:cs typeface="Times New Roman" panose="02020603050405020304" pitchFamily="18" charset="0"/>
              </a:rPr>
              <a:t>flavone. </a:t>
            </a:r>
          </a:p>
          <a:p>
            <a:pPr eaLnBrk="1" hangingPunct="1">
              <a:buFont typeface="Arial" panose="020B0604020202020204" pitchFamily="34" charset="0"/>
              <a:buNone/>
            </a:pPr>
            <a:r>
              <a:rPr lang="en-US" altLang="en-US" sz="2400" b="1" dirty="0">
                <a:latin typeface="Times New Roman" panose="02020603050405020304" pitchFamily="18" charset="0"/>
                <a:cs typeface="Times New Roman" panose="02020603050405020304" pitchFamily="18" charset="0"/>
              </a:rPr>
              <a:t>Flavones</a:t>
            </a:r>
            <a:r>
              <a:rPr lang="en-US" altLang="en-US" sz="2400" dirty="0">
                <a:latin typeface="Times New Roman" panose="02020603050405020304" pitchFamily="18" charset="0"/>
                <a:cs typeface="Times New Roman" panose="02020603050405020304" pitchFamily="18" charset="0"/>
              </a:rPr>
              <a:t> belong to the very important class of natural compounds </a:t>
            </a:r>
            <a:endParaRPr lang="en-US" altLang="en-US" sz="24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400" dirty="0" smtClean="0">
                <a:latin typeface="Times New Roman" panose="02020603050405020304" pitchFamily="18" charset="0"/>
                <a:cs typeface="Times New Roman" panose="02020603050405020304" pitchFamily="18" charset="0"/>
              </a:rPr>
              <a:t>of </a:t>
            </a:r>
            <a:r>
              <a:rPr lang="en-US" altLang="en-US" sz="2400" dirty="0">
                <a:latin typeface="Times New Roman" panose="02020603050405020304" pitchFamily="18" charset="0"/>
                <a:cs typeface="Times New Roman" panose="02020603050405020304" pitchFamily="18" charset="0"/>
              </a:rPr>
              <a:t>the </a:t>
            </a:r>
            <a:r>
              <a:rPr lang="en-US" altLang="en-US" sz="2400" b="1" dirty="0" smtClean="0">
                <a:latin typeface="Times New Roman" panose="02020603050405020304" pitchFamily="18" charset="0"/>
                <a:cs typeface="Times New Roman" panose="02020603050405020304" pitchFamily="18" charset="0"/>
              </a:rPr>
              <a:t>flavonoid </a:t>
            </a:r>
            <a:r>
              <a:rPr lang="en-US" altLang="en-US" sz="2400" dirty="0">
                <a:latin typeface="Times New Roman" panose="02020603050405020304" pitchFamily="18" charset="0"/>
                <a:cs typeface="Times New Roman" panose="02020603050405020304" pitchFamily="18" charset="0"/>
              </a:rPr>
              <a:t>group. </a:t>
            </a: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1800" dirty="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1800" dirty="0">
              <a:latin typeface="Times New Roman" panose="02020603050405020304" pitchFamily="18" charset="0"/>
              <a:cs typeface="Times New Roman" panose="02020603050405020304" pitchFamily="18" charset="0"/>
            </a:endParaRPr>
          </a:p>
        </p:txBody>
      </p:sp>
      <p:sp>
        <p:nvSpPr>
          <p:cNvPr id="3079" name="Rectangle 5"/>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080" name="Rectangle 7"/>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3074" name="Object 10"/>
          <p:cNvGraphicFramePr>
            <a:graphicFrameLocks noChangeAspect="1"/>
          </p:cNvGraphicFramePr>
          <p:nvPr>
            <p:extLst>
              <p:ext uri="{D42A27DB-BD31-4B8C-83A1-F6EECF244321}">
                <p14:modId xmlns:p14="http://schemas.microsoft.com/office/powerpoint/2010/main" val="2046034718"/>
              </p:ext>
            </p:extLst>
          </p:nvPr>
        </p:nvGraphicFramePr>
        <p:xfrm>
          <a:off x="3506218" y="2283725"/>
          <a:ext cx="3024188" cy="2289175"/>
        </p:xfrm>
        <a:graphic>
          <a:graphicData uri="http://schemas.openxmlformats.org/presentationml/2006/ole">
            <mc:AlternateContent xmlns:mc="http://schemas.openxmlformats.org/markup-compatibility/2006">
              <mc:Choice xmlns:v="urn:schemas-microsoft-com:vml" Requires="v">
                <p:oleObj spid="_x0000_s28737" name="CS ChemDraw Drawing" r:id="rId4" imgW="2361600" imgH="1788120" progId="ChemDraw.Document.6.0">
                  <p:embed/>
                </p:oleObj>
              </mc:Choice>
              <mc:Fallback>
                <p:oleObj name="CS ChemDraw Drawing" r:id="rId4" imgW="2361600" imgH="1788120" progId="ChemDraw.Document.6.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6218" y="2283725"/>
                        <a:ext cx="3024188"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1"/>
          </p:nvPr>
        </p:nvSpPr>
        <p:spPr>
          <a:xfrm>
            <a:off x="3776664" y="5805577"/>
            <a:ext cx="2352675" cy="915899"/>
          </a:xfrm>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278793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2"/>
          <p:cNvSpPr>
            <a:spLocks noGrp="1"/>
          </p:cNvSpPr>
          <p:nvPr>
            <p:ph idx="1"/>
          </p:nvPr>
        </p:nvSpPr>
        <p:spPr>
          <a:xfrm>
            <a:off x="720965" y="997609"/>
            <a:ext cx="9185035" cy="6408738"/>
          </a:xfrm>
        </p:spPr>
        <p:txBody>
          <a:bodyPr/>
          <a:lstStyle/>
          <a:p>
            <a:pPr eaLnBrk="1" hangingPunct="1">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Substituted </a:t>
            </a:r>
            <a:r>
              <a:rPr lang="en-US" altLang="en-US" sz="2200" b="1" dirty="0">
                <a:latin typeface="Times New Roman" panose="02020603050405020304" pitchFamily="18" charset="0"/>
                <a:cs typeface="Times New Roman" panose="02020603050405020304" pitchFamily="18" charset="0"/>
              </a:rPr>
              <a:t>flavones</a:t>
            </a:r>
            <a:r>
              <a:rPr lang="en-US" altLang="en-US" sz="2200" dirty="0">
                <a:latin typeface="Times New Roman" panose="02020603050405020304" pitchFamily="18" charset="0"/>
                <a:cs typeface="Times New Roman" panose="02020603050405020304" pitchFamily="18" charset="0"/>
              </a:rPr>
              <a:t> are highly attractive derivatives due to their  </a:t>
            </a:r>
            <a:r>
              <a:rPr lang="en-US" altLang="en-US" sz="2200" dirty="0" smtClean="0">
                <a:latin typeface="Times New Roman" panose="02020603050405020304" pitchFamily="18" charset="0"/>
                <a:cs typeface="Times New Roman" panose="02020603050405020304" pitchFamily="18" charset="0"/>
              </a:rPr>
              <a:t> 	biological activity</a:t>
            </a:r>
            <a:r>
              <a:rPr lang="en-US" altLang="en-US" sz="2200" dirty="0">
                <a:latin typeface="Times New Roman" panose="02020603050405020304" pitchFamily="18" charset="0"/>
                <a:cs typeface="Times New Roman" panose="02020603050405020304" pitchFamily="18" charset="0"/>
              </a:rPr>
              <a:t>. </a:t>
            </a:r>
            <a:r>
              <a:rPr lang="en-US" altLang="en-US" sz="2200" b="1" dirty="0" err="1" smtClean="0">
                <a:latin typeface="Times New Roman" panose="02020603050405020304" pitchFamily="18" charset="0"/>
                <a:cs typeface="Times New Roman" panose="02020603050405020304" pitchFamily="18" charset="0"/>
              </a:rPr>
              <a:t>Aminoflavones</a:t>
            </a:r>
            <a:r>
              <a:rPr lang="en-US" altLang="en-US" sz="2200" b="1" dirty="0" smtClean="0">
                <a:latin typeface="Times New Roman" panose="02020603050405020304" pitchFamily="18" charset="0"/>
                <a:cs typeface="Times New Roman" panose="02020603050405020304" pitchFamily="18" charset="0"/>
              </a:rPr>
              <a:t> </a:t>
            </a:r>
            <a:r>
              <a:rPr lang="en-US" altLang="en-US" sz="2200" dirty="0">
                <a:latin typeface="Times New Roman" panose="02020603050405020304" pitchFamily="18" charset="0"/>
                <a:cs typeface="Times New Roman" panose="02020603050405020304" pitchFamily="18" charset="0"/>
              </a:rPr>
              <a:t>are highly active molecules; the </a:t>
            </a:r>
            <a:r>
              <a:rPr lang="en-US" altLang="en-US" sz="2200" dirty="0" smtClean="0">
                <a:latin typeface="Times New Roman" panose="02020603050405020304" pitchFamily="18" charset="0"/>
                <a:cs typeface="Times New Roman" panose="02020603050405020304" pitchFamily="18" charset="0"/>
              </a:rPr>
              <a:t>5 	and </a:t>
            </a:r>
            <a:r>
              <a:rPr lang="en-US" altLang="en-US" sz="2200" dirty="0">
                <a:latin typeface="Times New Roman" panose="02020603050405020304" pitchFamily="18" charset="0"/>
                <a:cs typeface="Times New Roman" panose="02020603050405020304" pitchFamily="18" charset="0"/>
              </a:rPr>
              <a:t>7 positions are the </a:t>
            </a:r>
            <a:r>
              <a:rPr lang="en-US" altLang="en-US" sz="2200" dirty="0" smtClean="0">
                <a:latin typeface="Times New Roman" panose="02020603050405020304" pitchFamily="18" charset="0"/>
                <a:cs typeface="Times New Roman" panose="02020603050405020304" pitchFamily="18" charset="0"/>
              </a:rPr>
              <a:t>most </a:t>
            </a:r>
            <a:r>
              <a:rPr lang="en-US" altLang="en-US" sz="2200" dirty="0">
                <a:latin typeface="Times New Roman" panose="02020603050405020304" pitchFamily="18" charset="0"/>
                <a:cs typeface="Times New Roman" panose="02020603050405020304" pitchFamily="18" charset="0"/>
              </a:rPr>
              <a:t>important.</a:t>
            </a:r>
          </a:p>
          <a:p>
            <a:pPr eaLnBrk="1" hangingPunct="1">
              <a:buFont typeface="Arial" panose="020B0604020202020204" pitchFamily="34" charset="0"/>
              <a:buNone/>
            </a:pPr>
            <a:r>
              <a:rPr lang="en-US" altLang="en-US" sz="2200" dirty="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2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200" b="1"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200" b="1" dirty="0" smtClean="0">
                <a:latin typeface="Times New Roman" panose="02020603050405020304" pitchFamily="18" charset="0"/>
                <a:cs typeface="Times New Roman" panose="02020603050405020304" pitchFamily="18" charset="0"/>
              </a:rPr>
              <a:t>		</a:t>
            </a:r>
            <a:r>
              <a:rPr lang="en-US" altLang="en-US" sz="2200" b="1" dirty="0" err="1" smtClean="0">
                <a:latin typeface="Times New Roman" panose="02020603050405020304" pitchFamily="18" charset="0"/>
                <a:cs typeface="Times New Roman" panose="02020603050405020304" pitchFamily="18" charset="0"/>
              </a:rPr>
              <a:t>Aminoflavones</a:t>
            </a:r>
            <a:r>
              <a:rPr lang="en-US" altLang="en-US" sz="2200" dirty="0" smtClean="0">
                <a:latin typeface="Times New Roman" panose="02020603050405020304" pitchFamily="18" charset="0"/>
                <a:cs typeface="Times New Roman" panose="02020603050405020304" pitchFamily="18" charset="0"/>
              </a:rPr>
              <a:t> </a:t>
            </a:r>
            <a:r>
              <a:rPr lang="en-US" altLang="en-US" sz="2200" dirty="0">
                <a:latin typeface="Times New Roman" panose="02020603050405020304" pitchFamily="18" charset="0"/>
                <a:cs typeface="Times New Roman" panose="02020603050405020304" pitchFamily="18" charset="0"/>
              </a:rPr>
              <a:t>have been reported to be competitive inhibitors of </a:t>
            </a:r>
            <a:r>
              <a:rPr lang="en-US" altLang="en-US" sz="2200" dirty="0" smtClean="0">
                <a:latin typeface="Times New Roman" panose="02020603050405020304" pitchFamily="18" charset="0"/>
                <a:cs typeface="Times New Roman" panose="02020603050405020304" pitchFamily="18" charset="0"/>
              </a:rPr>
              <a:t>	certain protein </a:t>
            </a:r>
            <a:r>
              <a:rPr lang="en-US" altLang="en-US" sz="2200" dirty="0">
                <a:latin typeface="Times New Roman" panose="02020603050405020304" pitchFamily="18" charset="0"/>
                <a:cs typeface="Times New Roman" panose="02020603050405020304" pitchFamily="18" charset="0"/>
              </a:rPr>
              <a:t>tyrosine kinases with respect to ATP.</a:t>
            </a:r>
          </a:p>
        </p:txBody>
      </p:sp>
      <p:graphicFrame>
        <p:nvGraphicFramePr>
          <p:cNvPr id="8194" name="Object 4"/>
          <p:cNvGraphicFramePr>
            <a:graphicFrameLocks noChangeAspect="1"/>
          </p:cNvGraphicFramePr>
          <p:nvPr>
            <p:extLst>
              <p:ext uri="{D42A27DB-BD31-4B8C-83A1-F6EECF244321}">
                <p14:modId xmlns:p14="http://schemas.microsoft.com/office/powerpoint/2010/main" val="2363015130"/>
              </p:ext>
            </p:extLst>
          </p:nvPr>
        </p:nvGraphicFramePr>
        <p:xfrm>
          <a:off x="1144588" y="2479212"/>
          <a:ext cx="7616825" cy="2395537"/>
        </p:xfrm>
        <a:graphic>
          <a:graphicData uri="http://schemas.openxmlformats.org/presentationml/2006/ole">
            <mc:AlternateContent xmlns:mc="http://schemas.openxmlformats.org/markup-compatibility/2006">
              <mc:Choice xmlns:v="urn:schemas-microsoft-com:vml" Requires="v">
                <p:oleObj spid="_x0000_s29746" name="CS ChemDraw Drawing" r:id="rId3" imgW="5327640" imgH="1674720" progId="ChemDraw.Document.6.0">
                  <p:embed/>
                </p:oleObj>
              </mc:Choice>
              <mc:Fallback>
                <p:oleObj name="CS ChemDraw Drawing" r:id="rId3" imgW="5327640" imgH="167472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4588" y="2479212"/>
                        <a:ext cx="7616825" cy="239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r>
              <a:rPr lang="en-GB" b="1" dirty="0" smtClean="0"/>
              <a:t>Hashemite University, 2019 </a:t>
            </a:r>
            <a:endParaRPr lang="en-US" dirty="0"/>
          </a:p>
        </p:txBody>
      </p:sp>
      <p:sp>
        <p:nvSpPr>
          <p:cNvPr id="5" name="Title 1"/>
          <p:cNvSpPr txBox="1">
            <a:spLocks/>
          </p:cNvSpPr>
          <p:nvPr/>
        </p:nvSpPr>
        <p:spPr>
          <a:xfrm>
            <a:off x="1720851" y="422620"/>
            <a:ext cx="7696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pPr>
              <a:defRPr/>
            </a:pPr>
            <a:r>
              <a:rPr lang="en-US" dirty="0" err="1" smtClean="0">
                <a:cs typeface="Arial" charset="0"/>
              </a:rPr>
              <a:t>Aminoflavones</a:t>
            </a:r>
            <a:r>
              <a:rPr lang="en-US" dirty="0" smtClean="0">
                <a:cs typeface="Arial" charset="0"/>
              </a:rPr>
              <a:t> </a:t>
            </a:r>
            <a:endParaRPr lang="en-US" dirty="0"/>
          </a:p>
        </p:txBody>
      </p:sp>
    </p:spTree>
    <p:extLst>
      <p:ext uri="{BB962C8B-B14F-4D97-AF65-F5344CB8AC3E}">
        <p14:creationId xmlns:p14="http://schemas.microsoft.com/office/powerpoint/2010/main" val="164197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Content Placeholder 2"/>
          <p:cNvSpPr>
            <a:spLocks noGrp="1"/>
          </p:cNvSpPr>
          <p:nvPr>
            <p:ph idx="1"/>
          </p:nvPr>
        </p:nvSpPr>
        <p:spPr>
          <a:xfrm>
            <a:off x="664234" y="0"/>
            <a:ext cx="9135374" cy="5976938"/>
          </a:xfrm>
        </p:spPr>
        <p:txBody>
          <a:bodyPr/>
          <a:lstStyle/>
          <a:p>
            <a:pPr marL="514350" indent="-514350">
              <a:spcBef>
                <a:spcPct val="50000"/>
              </a:spcBef>
              <a:buNone/>
            </a:pPr>
            <a:endParaRPr lang="en-US" altLang="en-US" sz="2400" dirty="0" smtClean="0">
              <a:latin typeface="Times New Roman" panose="02020603050405020304" pitchFamily="18" charset="0"/>
              <a:cs typeface="Times New Roman" panose="02020603050405020304" pitchFamily="18" charset="0"/>
            </a:endParaRPr>
          </a:p>
          <a:p>
            <a:pPr marL="514350" indent="-514350">
              <a:spcBef>
                <a:spcPct val="50000"/>
              </a:spcBef>
              <a:buNone/>
            </a:pPr>
            <a:r>
              <a:rPr lang="en-US" altLang="en-US" dirty="0" smtClean="0">
                <a:solidFill>
                  <a:schemeClr val="accent1"/>
                </a:solidFill>
                <a:latin typeface="+mj-lt"/>
                <a:ea typeface="+mj-ea"/>
                <a:cs typeface="Arial" charset="0"/>
              </a:rPr>
              <a:t>		Synthesis </a:t>
            </a:r>
            <a:r>
              <a:rPr lang="en-US" altLang="en-US" dirty="0">
                <a:solidFill>
                  <a:schemeClr val="accent1"/>
                </a:solidFill>
                <a:latin typeface="+mj-lt"/>
                <a:ea typeface="+mj-ea"/>
                <a:cs typeface="Arial" charset="0"/>
              </a:rPr>
              <a:t>of 2-oxo-N-(4-oxo-2-phenyl-4H-chromen-7-yl) </a:t>
            </a:r>
            <a:r>
              <a:rPr lang="en-US" altLang="en-US" dirty="0" err="1">
                <a:solidFill>
                  <a:schemeClr val="accent1"/>
                </a:solidFill>
                <a:latin typeface="+mj-lt"/>
                <a:ea typeface="+mj-ea"/>
                <a:cs typeface="Arial" charset="0"/>
              </a:rPr>
              <a:t>Propanehydrazonylchloride</a:t>
            </a:r>
            <a:r>
              <a:rPr lang="en-US" altLang="en-US" dirty="0">
                <a:solidFill>
                  <a:schemeClr val="accent1"/>
                </a:solidFill>
                <a:latin typeface="+mj-lt"/>
                <a:ea typeface="+mj-ea"/>
                <a:cs typeface="Arial" charset="0"/>
              </a:rPr>
              <a:t>.</a:t>
            </a:r>
          </a:p>
          <a:p>
            <a:pPr marL="514350" indent="-514350">
              <a:buNone/>
            </a:pPr>
            <a:endParaRPr lang="en-US" altLang="en-US" dirty="0" smtClean="0">
              <a:latin typeface="Times New Roman" panose="02020603050405020304" pitchFamily="18" charset="0"/>
              <a:cs typeface="Times New Roman" panose="02020603050405020304" pitchFamily="18" charset="0"/>
            </a:endParaRPr>
          </a:p>
        </p:txBody>
      </p:sp>
      <p:sp>
        <p:nvSpPr>
          <p:cNvPr id="14341" name="Rectangle 2"/>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342" name="Rectangle 7"/>
          <p:cNvSpPr>
            <a:spLocks noChangeArrowheads="1"/>
          </p:cNvSpPr>
          <p:nvPr/>
        </p:nvSpPr>
        <p:spPr bwMode="auto">
          <a:xfrm>
            <a:off x="381001" y="16584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14338" name="Object 8"/>
          <p:cNvGraphicFramePr>
            <a:graphicFrameLocks noChangeAspect="1"/>
          </p:cNvGraphicFramePr>
          <p:nvPr>
            <p:extLst>
              <p:ext uri="{D42A27DB-BD31-4B8C-83A1-F6EECF244321}">
                <p14:modId xmlns:p14="http://schemas.microsoft.com/office/powerpoint/2010/main" val="442785343"/>
              </p:ext>
            </p:extLst>
          </p:nvPr>
        </p:nvGraphicFramePr>
        <p:xfrm>
          <a:off x="888672" y="1754278"/>
          <a:ext cx="7921625" cy="3959225"/>
        </p:xfrm>
        <a:graphic>
          <a:graphicData uri="http://schemas.openxmlformats.org/presentationml/2006/ole">
            <mc:AlternateContent xmlns:mc="http://schemas.openxmlformats.org/markup-compatibility/2006">
              <mc:Choice xmlns:v="urn:schemas-microsoft-com:vml" Requires="v">
                <p:oleObj spid="_x0000_s32812" name="CS ChemDraw Drawing" r:id="rId3" imgW="6608520" imgH="3039840" progId="ChemDraw.Document.6.0">
                  <p:embed/>
                </p:oleObj>
              </mc:Choice>
              <mc:Fallback>
                <p:oleObj name="CS ChemDraw Drawing" r:id="rId3" imgW="6608520" imgH="303984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672" y="1754278"/>
                        <a:ext cx="7921625"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77745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Content Placeholder 2"/>
          <p:cNvSpPr>
            <a:spLocks noGrp="1"/>
          </p:cNvSpPr>
          <p:nvPr>
            <p:ph idx="1"/>
          </p:nvPr>
        </p:nvSpPr>
        <p:spPr>
          <a:xfrm>
            <a:off x="0" y="1379599"/>
            <a:ext cx="10041147" cy="5721350"/>
          </a:xfrm>
        </p:spPr>
        <p:txBody>
          <a:bodyPr/>
          <a:lstStyle/>
          <a:p>
            <a:pPr marL="514350" indent="-514350">
              <a:spcBef>
                <a:spcPct val="50000"/>
              </a:spcBef>
              <a:buNone/>
            </a:pPr>
            <a:r>
              <a:rPr lang="en-US" altLang="en-US" sz="2400" dirty="0" smtClean="0">
                <a:solidFill>
                  <a:schemeClr val="accent1"/>
                </a:solidFill>
                <a:latin typeface="+mj-lt"/>
                <a:ea typeface="+mj-ea"/>
                <a:cs typeface="Arial" charset="0"/>
              </a:rPr>
              <a:t>		Synthesis of </a:t>
            </a:r>
            <a:r>
              <a:rPr lang="en-US" altLang="en-US" sz="2400" dirty="0">
                <a:solidFill>
                  <a:schemeClr val="accent1"/>
                </a:solidFill>
                <a:latin typeface="+mj-lt"/>
                <a:ea typeface="+mj-ea"/>
                <a:cs typeface="Arial" charset="0"/>
              </a:rPr>
              <a:t>new flavone-7-yl </a:t>
            </a:r>
            <a:r>
              <a:rPr lang="en-US" altLang="en-US" sz="2400" dirty="0" err="1">
                <a:solidFill>
                  <a:schemeClr val="accent1"/>
                </a:solidFill>
                <a:latin typeface="+mj-lt"/>
                <a:ea typeface="+mj-ea"/>
                <a:cs typeface="Arial" charset="0"/>
              </a:rPr>
              <a:t>amidrazones</a:t>
            </a:r>
            <a:r>
              <a:rPr lang="en-US" altLang="en-US" sz="2400" dirty="0">
                <a:solidFill>
                  <a:schemeClr val="accent1"/>
                </a:solidFill>
                <a:latin typeface="+mj-lt"/>
                <a:ea typeface="+mj-ea"/>
                <a:cs typeface="Arial" charset="0"/>
              </a:rPr>
              <a:t> (79a-n).</a:t>
            </a:r>
          </a:p>
          <a:p>
            <a:pPr algn="ctr" eaLnBrk="1" hangingPunct="1">
              <a:buFont typeface="Arial" panose="020B0604020202020204" pitchFamily="34" charset="0"/>
              <a:buNone/>
            </a:pPr>
            <a:endParaRPr lang="en-US" altLang="en-US" dirty="0" smtClean="0">
              <a:latin typeface="Times New Roman" panose="02020603050405020304" pitchFamily="18" charset="0"/>
              <a:cs typeface="Times New Roman" panose="02020603050405020304" pitchFamily="18" charset="0"/>
            </a:endParaRPr>
          </a:p>
        </p:txBody>
      </p:sp>
      <p:sp>
        <p:nvSpPr>
          <p:cNvPr id="15365" name="Rectangle 2"/>
          <p:cNvSpPr>
            <a:spLocks noChangeArrowheads="1"/>
          </p:cNvSpPr>
          <p:nvPr/>
        </p:nvSpPr>
        <p:spPr bwMode="auto">
          <a:xfrm>
            <a:off x="381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3792658895"/>
              </p:ext>
            </p:extLst>
          </p:nvPr>
        </p:nvGraphicFramePr>
        <p:xfrm>
          <a:off x="776289" y="4508500"/>
          <a:ext cx="8569327" cy="1296988"/>
        </p:xfrm>
        <a:graphic>
          <a:graphicData uri="http://schemas.openxmlformats.org/drawingml/2006/table">
            <a:tbl>
              <a:tblPr/>
              <a:tblGrid>
                <a:gridCol w="472474"/>
                <a:gridCol w="447607"/>
                <a:gridCol w="238202"/>
                <a:gridCol w="231603"/>
                <a:gridCol w="463207"/>
                <a:gridCol w="540408"/>
                <a:gridCol w="424761"/>
                <a:gridCol w="439317"/>
                <a:gridCol w="911550"/>
                <a:gridCol w="695764"/>
                <a:gridCol w="883155"/>
                <a:gridCol w="657093"/>
                <a:gridCol w="657093"/>
                <a:gridCol w="791223"/>
                <a:gridCol w="715870"/>
              </a:tblGrid>
              <a:tr h="433595">
                <a:tc gridSpan="5">
                  <a:txBody>
                    <a:bodyPr/>
                    <a:lstStyle/>
                    <a:p>
                      <a:pPr algn="just">
                        <a:lnSpc>
                          <a:spcPct val="115000"/>
                        </a:lnSpc>
                        <a:spcAft>
                          <a:spcPts val="0"/>
                        </a:spcAft>
                      </a:pPr>
                      <a:r>
                        <a:rPr lang="en-US" sz="1200" dirty="0">
                          <a:latin typeface="Times New Roman"/>
                          <a:ea typeface="Times New Roman"/>
                          <a:cs typeface="Arial"/>
                        </a:rPr>
                        <a:t>Compounds  </a:t>
                      </a:r>
                      <a:r>
                        <a:rPr lang="en-US" sz="1200" b="1" dirty="0" smtClean="0">
                          <a:latin typeface="Times New Roman"/>
                          <a:ea typeface="Times New Roman"/>
                          <a:cs typeface="Arial"/>
                        </a:rPr>
                        <a:t>      </a:t>
                      </a:r>
                      <a:endParaRPr lang="en-US" sz="1200" dirty="0">
                        <a:latin typeface="Calibri"/>
                        <a:ea typeface="Calibri"/>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Times New Roman"/>
                        <a:cs typeface="Arial"/>
                      </a:endParaRPr>
                    </a:p>
                  </a:txBody>
                  <a:tcPr marL="57896" marR="57896" marT="0" marB="0" anchor="b">
                    <a:lnL>
                      <a:noFill/>
                    </a:lnL>
                    <a:lnR>
                      <a:noFill/>
                    </a:lnR>
                    <a:lnT>
                      <a:noFill/>
                    </a:lnT>
                    <a:lnB w="12700" cap="flat" cmpd="sng" algn="ctr">
                      <a:solidFill>
                        <a:srgbClr val="000000"/>
                      </a:solidFill>
                      <a:prstDash val="solid"/>
                      <a:round/>
                      <a:headEnd type="none" w="med" len="med"/>
                      <a:tailEnd type="none" w="med" len="med"/>
                    </a:lnB>
                  </a:tcPr>
                </a:tc>
              </a:tr>
              <a:tr h="383558">
                <a:tc>
                  <a:txBody>
                    <a:bodyPr/>
                    <a:lstStyle/>
                    <a:p>
                      <a:pPr algn="just">
                        <a:lnSpc>
                          <a:spcPct val="115000"/>
                        </a:lnSpc>
                        <a:spcAft>
                          <a:spcPts val="0"/>
                        </a:spcAft>
                      </a:pPr>
                      <a:r>
                        <a:rPr lang="en-US" sz="1200">
                          <a:latin typeface="Times New Roman"/>
                          <a:ea typeface="Times New Roman"/>
                          <a:cs typeface="Arial"/>
                        </a:rPr>
                        <a:t>entry</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a</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B</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c</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d</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e</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dirty="0">
                        <a:latin typeface="Times New Roman"/>
                        <a:ea typeface="Times New Roman"/>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g</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h</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I</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j</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k</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l</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M</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n</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835">
                <a:tc>
                  <a:txBody>
                    <a:bodyPr/>
                    <a:lstStyle/>
                    <a:p>
                      <a:pPr algn="just">
                        <a:lnSpc>
                          <a:spcPct val="115000"/>
                        </a:lnSpc>
                        <a:spcAft>
                          <a:spcPts val="0"/>
                        </a:spcAft>
                      </a:pPr>
                      <a:r>
                        <a:rPr lang="en-US" sz="1200">
                          <a:latin typeface="Times New Roman"/>
                          <a:ea typeface="Times New Roman"/>
                          <a:cs typeface="Arial"/>
                        </a:rPr>
                        <a:t>X</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CH</a:t>
                      </a:r>
                      <a:r>
                        <a:rPr lang="en-US" sz="1200" baseline="-25000" dirty="0">
                          <a:latin typeface="Times New Roman"/>
                          <a:ea typeface="Times New Roman"/>
                          <a:cs typeface="Arial"/>
                        </a:rPr>
                        <a:t>2</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O</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S</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NH</a:t>
                      </a:r>
                      <a:r>
                        <a:rPr lang="en-US" sz="1200" baseline="-25000">
                          <a:latin typeface="Times New Roman"/>
                          <a:ea typeface="Times New Roman"/>
                          <a:cs typeface="Arial"/>
                        </a:rPr>
                        <a:t>2</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NMe</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NEt</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a:latin typeface="Times New Roman"/>
                          <a:ea typeface="Times New Roman"/>
                          <a:cs typeface="Arial"/>
                        </a:rPr>
                        <a:t>NBz</a:t>
                      </a:r>
                      <a:endParaRPr lang="en-US" sz="120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N(2-pyrimidine)</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N(p-Ph)</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N(p-C</a:t>
                      </a:r>
                      <a:r>
                        <a:rPr lang="en-US" sz="1200" baseline="-25000" dirty="0">
                          <a:latin typeface="Times New Roman"/>
                          <a:ea typeface="Times New Roman"/>
                          <a:cs typeface="Arial"/>
                        </a:rPr>
                        <a:t>6</a:t>
                      </a:r>
                      <a:r>
                        <a:rPr lang="en-US" sz="1200" dirty="0">
                          <a:latin typeface="Times New Roman"/>
                          <a:ea typeface="Times New Roman"/>
                          <a:cs typeface="Arial"/>
                        </a:rPr>
                        <a:t>H</a:t>
                      </a:r>
                      <a:r>
                        <a:rPr lang="en-US" sz="1200" baseline="-25000" dirty="0">
                          <a:latin typeface="Times New Roman"/>
                          <a:ea typeface="Times New Roman"/>
                          <a:cs typeface="Arial"/>
                        </a:rPr>
                        <a:t>4</a:t>
                      </a:r>
                      <a:r>
                        <a:rPr lang="en-US" sz="1200" dirty="0">
                          <a:latin typeface="Times New Roman"/>
                          <a:ea typeface="Times New Roman"/>
                          <a:cs typeface="Arial"/>
                        </a:rPr>
                        <a:t>OMe)</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N(o-C</a:t>
                      </a:r>
                      <a:r>
                        <a:rPr lang="en-US" sz="1200" baseline="-25000" dirty="0">
                          <a:latin typeface="Times New Roman"/>
                          <a:ea typeface="Times New Roman"/>
                          <a:cs typeface="Arial"/>
                        </a:rPr>
                        <a:t>6</a:t>
                      </a:r>
                      <a:r>
                        <a:rPr lang="en-US" sz="1200" dirty="0">
                          <a:latin typeface="Times New Roman"/>
                          <a:ea typeface="Times New Roman"/>
                          <a:cs typeface="Arial"/>
                        </a:rPr>
                        <a:t>H</a:t>
                      </a:r>
                      <a:r>
                        <a:rPr lang="en-US" sz="1200" baseline="-25000" dirty="0">
                          <a:latin typeface="Times New Roman"/>
                          <a:ea typeface="Times New Roman"/>
                          <a:cs typeface="Arial"/>
                        </a:rPr>
                        <a:t>4</a:t>
                      </a:r>
                      <a:r>
                        <a:rPr lang="en-US" sz="1200" dirty="0">
                          <a:latin typeface="Times New Roman"/>
                          <a:ea typeface="Times New Roman"/>
                          <a:cs typeface="Arial"/>
                        </a:rPr>
                        <a:t>F)</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N(p-C</a:t>
                      </a:r>
                      <a:r>
                        <a:rPr lang="en-US" sz="1200" baseline="-25000" dirty="0">
                          <a:latin typeface="Times New Roman"/>
                          <a:ea typeface="Times New Roman"/>
                          <a:cs typeface="Arial"/>
                        </a:rPr>
                        <a:t>6</a:t>
                      </a:r>
                      <a:r>
                        <a:rPr lang="en-US" sz="1200" dirty="0">
                          <a:latin typeface="Times New Roman"/>
                          <a:ea typeface="Times New Roman"/>
                          <a:cs typeface="Arial"/>
                        </a:rPr>
                        <a:t>H</a:t>
                      </a:r>
                      <a:r>
                        <a:rPr lang="en-US" sz="1200" baseline="-25000" dirty="0">
                          <a:latin typeface="Times New Roman"/>
                          <a:ea typeface="Times New Roman"/>
                          <a:cs typeface="Arial"/>
                        </a:rPr>
                        <a:t>4</a:t>
                      </a:r>
                      <a:r>
                        <a:rPr lang="en-US" sz="1200" dirty="0">
                          <a:latin typeface="Times New Roman"/>
                          <a:ea typeface="Times New Roman"/>
                          <a:cs typeface="Arial"/>
                        </a:rPr>
                        <a:t>F)</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N(CO</a:t>
                      </a:r>
                      <a:r>
                        <a:rPr lang="en-US" sz="1200" baseline="-25000" dirty="0">
                          <a:latin typeface="Times New Roman"/>
                          <a:ea typeface="Times New Roman"/>
                          <a:cs typeface="Arial"/>
                        </a:rPr>
                        <a:t>2</a:t>
                      </a:r>
                      <a:r>
                        <a:rPr lang="en-US" sz="1200" dirty="0">
                          <a:latin typeface="Times New Roman"/>
                          <a:ea typeface="Times New Roman"/>
                          <a:cs typeface="Arial"/>
                        </a:rPr>
                        <a:t>Et)</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dirty="0">
                          <a:latin typeface="Times New Roman"/>
                          <a:ea typeface="Times New Roman"/>
                          <a:cs typeface="Arial"/>
                        </a:rPr>
                        <a:t>N(p-C</a:t>
                      </a:r>
                      <a:r>
                        <a:rPr lang="en-US" sz="1200" baseline="-25000" dirty="0">
                          <a:latin typeface="Times New Roman"/>
                          <a:ea typeface="Times New Roman"/>
                          <a:cs typeface="Arial"/>
                        </a:rPr>
                        <a:t>6</a:t>
                      </a:r>
                      <a:r>
                        <a:rPr lang="en-US" sz="1200" dirty="0">
                          <a:latin typeface="Times New Roman"/>
                          <a:ea typeface="Times New Roman"/>
                          <a:cs typeface="Arial"/>
                        </a:rPr>
                        <a:t>H</a:t>
                      </a:r>
                      <a:r>
                        <a:rPr lang="en-US" sz="1200" baseline="-25000" dirty="0">
                          <a:latin typeface="Times New Roman"/>
                          <a:ea typeface="Times New Roman"/>
                          <a:cs typeface="Arial"/>
                        </a:rPr>
                        <a:t>4</a:t>
                      </a:r>
                      <a:r>
                        <a:rPr lang="en-US" sz="1200" dirty="0">
                          <a:latin typeface="Times New Roman"/>
                          <a:ea typeface="Times New Roman"/>
                          <a:cs typeface="Arial"/>
                        </a:rPr>
                        <a:t>Cl)</a:t>
                      </a:r>
                      <a:endParaRPr lang="en-US" sz="1200" dirty="0">
                        <a:latin typeface="Calibri"/>
                        <a:ea typeface="Calibri"/>
                        <a:cs typeface="Arial"/>
                      </a:endParaRPr>
                    </a:p>
                  </a:txBody>
                  <a:tcPr marL="57896" marR="57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362" name="Object 67"/>
          <p:cNvGraphicFramePr>
            <a:graphicFrameLocks noChangeAspect="1"/>
          </p:cNvGraphicFramePr>
          <p:nvPr>
            <p:extLst>
              <p:ext uri="{D42A27DB-BD31-4B8C-83A1-F6EECF244321}">
                <p14:modId xmlns:p14="http://schemas.microsoft.com/office/powerpoint/2010/main" val="2808005713"/>
              </p:ext>
            </p:extLst>
          </p:nvPr>
        </p:nvGraphicFramePr>
        <p:xfrm>
          <a:off x="707276" y="2397484"/>
          <a:ext cx="8388350" cy="1930400"/>
        </p:xfrm>
        <a:graphic>
          <a:graphicData uri="http://schemas.openxmlformats.org/presentationml/2006/ole">
            <mc:AlternateContent xmlns:mc="http://schemas.openxmlformats.org/markup-compatibility/2006">
              <mc:Choice xmlns:v="urn:schemas-microsoft-com:vml" Requires="v">
                <p:oleObj spid="_x0000_s33836" name="CS ChemDraw Drawing" r:id="rId3" imgW="6761520" imgH="1555560" progId="ChemDraw.Document.6.0">
                  <p:embed/>
                </p:oleObj>
              </mc:Choice>
              <mc:Fallback>
                <p:oleObj name="CS ChemDraw Drawing" r:id="rId3" imgW="6761520" imgH="155556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276" y="2397484"/>
                        <a:ext cx="8388350" cy="193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1567596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Hashemite University, 2019 </a:t>
            </a:r>
            <a:endParaRPr lang="en-US" dirty="0"/>
          </a:p>
        </p:txBody>
      </p:sp>
      <p:sp>
        <p:nvSpPr>
          <p:cNvPr id="4" name="Rectangle 3"/>
          <p:cNvSpPr/>
          <p:nvPr/>
        </p:nvSpPr>
        <p:spPr>
          <a:xfrm>
            <a:off x="2476500" y="2136339"/>
            <a:ext cx="4953000" cy="2585323"/>
          </a:xfrm>
          <a:prstGeom prst="rect">
            <a:avLst/>
          </a:prstGeom>
        </p:spPr>
        <p:txBody>
          <a:bodyPr>
            <a:spAutoFit/>
          </a:bodyPr>
          <a:lstStyle/>
          <a:p>
            <a:pPr>
              <a:lnSpc>
                <a:spcPct val="150000"/>
              </a:lnSpc>
            </a:pPr>
            <a:r>
              <a:rPr lang="en-US" dirty="0">
                <a:latin typeface="Times New Roman" panose="02020603050405020304" pitchFamily="18" charset="0"/>
                <a:ea typeface="Calibri" panose="020F0502020204030204" pitchFamily="34" charset="0"/>
                <a:cs typeface="Arial" panose="020B0604020202020204" pitchFamily="34" charset="0"/>
              </a:rPr>
              <a:t>The antitumor activity of these compounds was evaluated on breast cancer (MCF-7 and T47D) and Leukemic (K562) cell lines by a cell viability assay utilizing the tetrazolium dye 3-(4,5-dimethylthiazol-2-yl)-2,5-diphenyltetrazolium bromide (MTT).</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6546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Cancer continues to be a global burden, despite the advent of technological and pharmaceutical improvements over the past two decades. Methods of cancer treatment include surgery, radiotherapy, anti-cancer drugs (chemotherapy) in addition to other specialized techniques. Published reports indicated that approximately 90–95% of all cancers is attributed to lifestyle, such as alcohol consumption, obesity, outdoor pollution, food additives, among other things, and the remaining 5–10% to defective genes. </a:t>
            </a:r>
          </a:p>
        </p:txBody>
      </p:sp>
      <p:sp>
        <p:nvSpPr>
          <p:cNvPr id="2" name="Title 1"/>
          <p:cNvSpPr>
            <a:spLocks noGrp="1"/>
          </p:cNvSpPr>
          <p:nvPr>
            <p:ph type="title"/>
          </p:nvPr>
        </p:nvSpPr>
        <p:spPr/>
        <p:txBody>
          <a:bodyPr>
            <a:normAutofit/>
          </a:bodyPr>
          <a:lstStyle/>
          <a:p>
            <a:pPr algn="ctr"/>
            <a:r>
              <a:rPr lang="en-US" sz="3200" b="1" dirty="0" smtClean="0">
                <a:solidFill>
                  <a:schemeClr val="tx1"/>
                </a:solidFill>
              </a:rPr>
              <a:t>Abstract</a:t>
            </a:r>
            <a:endParaRPr lang="en-US" sz="3200" b="1" dirty="0">
              <a:solidFill>
                <a:schemeClr val="tx1"/>
              </a:solidFill>
            </a:endParaRPr>
          </a:p>
        </p:txBody>
      </p:sp>
      <p:sp>
        <p:nvSpPr>
          <p:cNvPr id="5" name="Footer Placeholder 4"/>
          <p:cNvSpPr>
            <a:spLocks noGrp="1"/>
          </p:cNvSpPr>
          <p:nvPr>
            <p:ph type="ftr" sz="quarter" idx="11"/>
          </p:nvPr>
        </p:nvSpPr>
        <p:spPr/>
        <p:txBody>
          <a:bodyPr/>
          <a:lstStyle/>
          <a:p>
            <a:r>
              <a:rPr lang="en-GB" b="1" dirty="0" smtClean="0"/>
              <a:t>Hashemite University, 2019</a:t>
            </a:r>
            <a:endParaRPr lang="en-US" dirty="0"/>
          </a:p>
        </p:txBody>
      </p:sp>
    </p:spTree>
    <p:extLst>
      <p:ext uri="{BB962C8B-B14F-4D97-AF65-F5344CB8AC3E}">
        <p14:creationId xmlns:p14="http://schemas.microsoft.com/office/powerpoint/2010/main" val="295429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Content Placeholder 2"/>
          <p:cNvSpPr>
            <a:spLocks noGrp="1"/>
          </p:cNvSpPr>
          <p:nvPr>
            <p:ph idx="1"/>
          </p:nvPr>
        </p:nvSpPr>
        <p:spPr>
          <a:xfrm>
            <a:off x="560389" y="260350"/>
            <a:ext cx="8785225" cy="6121400"/>
          </a:xfrm>
        </p:spPr>
        <p:txBody>
          <a:bodyPr/>
          <a:lstStyle/>
          <a:p>
            <a:pPr>
              <a:buFont typeface="Arial" panose="020B0604020202020204" pitchFamily="34" charset="0"/>
              <a:buNone/>
            </a:pPr>
            <a:endParaRPr lang="en-US" altLang="en-US" b="1" dirty="0" smtClean="0">
              <a:latin typeface="Times New Roman" panose="02020603050405020304" pitchFamily="18" charset="0"/>
              <a:cs typeface="Times New Roman" panose="02020603050405020304" pitchFamily="18" charset="0"/>
            </a:endParaRPr>
          </a:p>
          <a:p>
            <a:pPr marL="514350" indent="-514350">
              <a:spcBef>
                <a:spcPct val="50000"/>
              </a:spcBef>
              <a:buNone/>
            </a:pPr>
            <a:r>
              <a:rPr lang="en-US" altLang="en-US" sz="2400" dirty="0" smtClean="0">
                <a:solidFill>
                  <a:schemeClr val="accent1"/>
                </a:solidFill>
                <a:latin typeface="+mj-lt"/>
                <a:ea typeface="+mj-ea"/>
                <a:cs typeface="Arial" charset="0"/>
              </a:rPr>
              <a:t>		</a:t>
            </a:r>
            <a:r>
              <a:rPr lang="en-US" altLang="en-US" sz="3200" dirty="0" smtClean="0">
                <a:solidFill>
                  <a:schemeClr val="accent1"/>
                </a:solidFill>
                <a:latin typeface="+mj-lt"/>
                <a:ea typeface="+mj-ea"/>
                <a:cs typeface="Arial" charset="0"/>
              </a:rPr>
              <a:t>Antitumor </a:t>
            </a:r>
            <a:r>
              <a:rPr lang="en-US" altLang="en-US" sz="3200" dirty="0">
                <a:solidFill>
                  <a:schemeClr val="accent1"/>
                </a:solidFill>
                <a:latin typeface="+mj-lt"/>
                <a:ea typeface="+mj-ea"/>
                <a:cs typeface="Arial" charset="0"/>
              </a:rPr>
              <a:t>activity</a:t>
            </a:r>
          </a:p>
          <a:p>
            <a:pPr>
              <a:buFont typeface="Arial" panose="020B0604020202020204" pitchFamily="34" charset="0"/>
              <a:buNone/>
            </a:pPr>
            <a:endParaRPr lang="en-US" altLang="en-US" b="1" dirty="0" smtClean="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altLang="en-US" dirty="0" smtClean="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altLang="en-US" dirty="0" smtClean="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45159815"/>
              </p:ext>
            </p:extLst>
          </p:nvPr>
        </p:nvGraphicFramePr>
        <p:xfrm>
          <a:off x="733245" y="1629428"/>
          <a:ext cx="9017810" cy="4387197"/>
        </p:xfrm>
        <a:graphic>
          <a:graphicData uri="http://schemas.openxmlformats.org/drawingml/2006/table">
            <a:tbl>
              <a:tblPr/>
              <a:tblGrid>
                <a:gridCol w="5027095"/>
                <a:gridCol w="1329695"/>
                <a:gridCol w="1256367"/>
                <a:gridCol w="1404653"/>
              </a:tblGrid>
              <a:tr h="98698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Compound</a:t>
                      </a:r>
                      <a:endParaRPr kumimoji="0" lang="en-US" sz="1800" b="0" i="0" u="none" strike="noStrike" cap="none" normalizeH="0" baseline="0" dirty="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IC</a:t>
                      </a:r>
                      <a:r>
                        <a:rPr kumimoji="0" lang="en-US" sz="1800" b="0" i="0" u="none" strike="noStrike" cap="none" normalizeH="0" baseline="-25000" smtClean="0">
                          <a:ln>
                            <a:noFill/>
                          </a:ln>
                          <a:solidFill>
                            <a:schemeClr val="tx1"/>
                          </a:solidFill>
                          <a:effectLst/>
                          <a:latin typeface="Times New Roman" pitchFamily="18" charset="0"/>
                          <a:cs typeface="Arial" charset="0"/>
                        </a:rPr>
                        <a:t>50</a:t>
                      </a:r>
                      <a:r>
                        <a:rPr kumimoji="0" lang="en-US" sz="1800" b="0" i="0" u="none" strike="noStrike" cap="none" normalizeH="0" baseline="0" smtClean="0">
                          <a:ln>
                            <a:noFill/>
                          </a:ln>
                          <a:solidFill>
                            <a:schemeClr val="tx1"/>
                          </a:solidFill>
                          <a:effectLst/>
                          <a:latin typeface="Times New Roman" pitchFamily="18" charset="0"/>
                          <a:cs typeface="Arial" charset="0"/>
                        </a:rPr>
                        <a:t> T47D</a:t>
                      </a:r>
                      <a:endParaRPr kumimoji="0" lang="en-US" sz="1800" b="0" i="0" u="none" strike="noStrike" cap="none" normalizeH="0" baseline="0" smtClean="0">
                        <a:ln>
                          <a:noFill/>
                        </a:ln>
                        <a:solidFill>
                          <a:schemeClr val="tx1"/>
                        </a:solidFill>
                        <a:effectLst/>
                        <a:latin typeface="Calibri" charset="0"/>
                        <a:cs typeface="Arial"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(μM)</a:t>
                      </a:r>
                      <a:endParaRPr kumimoji="0" lang="en-US" sz="1800" b="0" i="0" u="none" strike="noStrike" cap="none" normalizeH="0" baseline="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IC</a:t>
                      </a:r>
                      <a:r>
                        <a:rPr kumimoji="0" lang="en-US" sz="1800" b="0" i="0" u="none" strike="noStrike" cap="none" normalizeH="0" baseline="-25000" smtClean="0">
                          <a:ln>
                            <a:noFill/>
                          </a:ln>
                          <a:solidFill>
                            <a:schemeClr val="tx1"/>
                          </a:solidFill>
                          <a:effectLst/>
                          <a:latin typeface="Times New Roman" pitchFamily="18" charset="0"/>
                          <a:cs typeface="Arial" charset="0"/>
                        </a:rPr>
                        <a:t>50</a:t>
                      </a:r>
                      <a:r>
                        <a:rPr kumimoji="0" lang="en-US" sz="1800" b="0" i="0" u="none" strike="noStrike" cap="none" normalizeH="0" baseline="0" smtClean="0">
                          <a:ln>
                            <a:noFill/>
                          </a:ln>
                          <a:solidFill>
                            <a:schemeClr val="tx1"/>
                          </a:solidFill>
                          <a:effectLst/>
                          <a:latin typeface="Times New Roman" pitchFamily="18" charset="0"/>
                          <a:cs typeface="Arial" charset="0"/>
                        </a:rPr>
                        <a:t> MCF-7 (μM)</a:t>
                      </a:r>
                      <a:endParaRPr kumimoji="0" lang="en-US" sz="1800" b="0" i="0" u="none" strike="noStrike" cap="none" normalizeH="0" baseline="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IC</a:t>
                      </a:r>
                      <a:r>
                        <a:rPr kumimoji="0" lang="en-US" sz="1800" b="0" i="0" u="none" strike="noStrike" cap="none" normalizeH="0" baseline="-25000" smtClean="0">
                          <a:ln>
                            <a:noFill/>
                          </a:ln>
                          <a:solidFill>
                            <a:schemeClr val="tx1"/>
                          </a:solidFill>
                          <a:effectLst/>
                          <a:latin typeface="Times New Roman" pitchFamily="18" charset="0"/>
                          <a:cs typeface="Arial" charset="0"/>
                        </a:rPr>
                        <a:t>50</a:t>
                      </a:r>
                      <a:r>
                        <a:rPr kumimoji="0" lang="en-US" sz="1800" b="0" i="0" u="none" strike="noStrike" cap="none" normalizeH="0" baseline="0" smtClean="0">
                          <a:ln>
                            <a:noFill/>
                          </a:ln>
                          <a:solidFill>
                            <a:schemeClr val="tx1"/>
                          </a:solidFill>
                          <a:effectLst/>
                          <a:latin typeface="Times New Roman" pitchFamily="18" charset="0"/>
                          <a:cs typeface="Arial" charset="0"/>
                        </a:rPr>
                        <a:t> K562 (μM)</a:t>
                      </a:r>
                      <a:endParaRPr kumimoji="0" lang="en-US" sz="1800" b="0" i="0" u="none" strike="noStrike" cap="none" normalizeH="0" baseline="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506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endParaRPr kumimoji="0" lang="en-US" sz="1800" b="1" i="0" u="none" strike="noStrike" cap="none" normalizeH="0" baseline="0" dirty="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200" b="1" i="1" u="sng" strike="noStrike" cap="none" normalizeH="0" baseline="0" dirty="0" smtClean="0">
                          <a:ln>
                            <a:noFill/>
                          </a:ln>
                          <a:solidFill>
                            <a:srgbClr val="FF0000"/>
                          </a:solidFill>
                          <a:effectLst/>
                          <a:latin typeface="Times New Roman" pitchFamily="18" charset="0"/>
                          <a:cs typeface="Arial" charset="0"/>
                        </a:rPr>
                        <a:t>1.42</a:t>
                      </a:r>
                      <a:endParaRPr kumimoji="0" lang="en-US" sz="2200" b="1" i="1" u="sng" strike="noStrike" cap="none" normalizeH="0" baseline="0" dirty="0" smtClean="0">
                        <a:ln>
                          <a:noFill/>
                        </a:ln>
                        <a:solidFill>
                          <a:srgbClr val="FF0000"/>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5.91</a:t>
                      </a:r>
                      <a:endParaRPr kumimoji="0" lang="en-US" sz="1800" b="0" i="0" u="none" strike="noStrike" cap="none" normalizeH="0" baseline="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5.02</a:t>
                      </a:r>
                      <a:endParaRPr kumimoji="0" lang="en-US" sz="1800" b="0" i="0" u="none" strike="noStrike" cap="none" normalizeH="0" baseline="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152">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endParaRPr kumimoji="0" lang="en-US" sz="1800" b="1" i="0" u="none" strike="noStrike" cap="none" normalizeH="0" baseline="0" dirty="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200" b="1" i="1" u="sng" strike="noStrike" cap="none" normalizeH="0" baseline="0" dirty="0" smtClean="0">
                          <a:ln>
                            <a:noFill/>
                          </a:ln>
                          <a:solidFill>
                            <a:srgbClr val="FF0000"/>
                          </a:solidFill>
                          <a:effectLst/>
                          <a:latin typeface="Times New Roman" pitchFamily="18" charset="0"/>
                          <a:cs typeface="Arial" charset="0"/>
                        </a:rPr>
                        <a:t>1.92</a:t>
                      </a:r>
                      <a:endParaRPr kumimoji="0" lang="en-US" sz="2200" b="1" i="1" u="sng" strike="noStrike" cap="none" normalizeH="0" baseline="0" dirty="0" smtClean="0">
                        <a:ln>
                          <a:noFill/>
                        </a:ln>
                        <a:solidFill>
                          <a:srgbClr val="FF0000"/>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Arial" charset="0"/>
                        </a:rPr>
                        <a:t>2.75</a:t>
                      </a:r>
                      <a:endParaRPr kumimoji="0" lang="en-US" sz="1800" b="0" i="0" u="none" strike="noStrike" cap="none" normalizeH="0" baseline="0" smtClean="0">
                        <a:ln>
                          <a:noFill/>
                        </a:ln>
                        <a:solidFill>
                          <a:schemeClr val="tx1"/>
                        </a:solidFill>
                        <a:effectLst/>
                        <a:latin typeface="Calibri"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Arial" charset="0"/>
                      </a:endParaRPr>
                    </a:p>
                  </a:txBody>
                  <a:tcPr marL="68260" marR="6826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2532" name="Object 5"/>
          <p:cNvGraphicFramePr>
            <a:graphicFrameLocks noChangeAspect="1"/>
          </p:cNvGraphicFramePr>
          <p:nvPr>
            <p:extLst>
              <p:ext uri="{D42A27DB-BD31-4B8C-83A1-F6EECF244321}">
                <p14:modId xmlns:p14="http://schemas.microsoft.com/office/powerpoint/2010/main" val="808556621"/>
              </p:ext>
            </p:extLst>
          </p:nvPr>
        </p:nvGraphicFramePr>
        <p:xfrm>
          <a:off x="1580212" y="2582529"/>
          <a:ext cx="2568860" cy="1464185"/>
        </p:xfrm>
        <a:graphic>
          <a:graphicData uri="http://schemas.openxmlformats.org/presentationml/2006/ole">
            <mc:AlternateContent xmlns:mc="http://schemas.openxmlformats.org/markup-compatibility/2006">
              <mc:Choice xmlns:v="urn:schemas-microsoft-com:vml" Requires="v">
                <p:oleObj spid="_x0000_s34902" name="CS ChemDraw Drawing" r:id="rId3" imgW="2879640" imgH="1640520" progId="ChemDraw.Document.6.0">
                  <p:embed/>
                </p:oleObj>
              </mc:Choice>
              <mc:Fallback>
                <p:oleObj name="CS ChemDraw Drawing" r:id="rId3" imgW="2879640" imgH="164052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0212" y="2582529"/>
                        <a:ext cx="2568860" cy="1464185"/>
                      </a:xfrm>
                      <a:prstGeom prst="rect">
                        <a:avLst/>
                      </a:prstGeom>
                      <a:noFill/>
                      <a:ln>
                        <a:noFill/>
                      </a:ln>
                    </p:spPr>
                  </p:pic>
                </p:oleObj>
              </mc:Fallback>
            </mc:AlternateContent>
          </a:graphicData>
        </a:graphic>
      </p:graphicFrame>
      <p:graphicFrame>
        <p:nvGraphicFramePr>
          <p:cNvPr id="22533" name="Object 6"/>
          <p:cNvGraphicFramePr>
            <a:graphicFrameLocks noChangeAspect="1"/>
          </p:cNvGraphicFramePr>
          <p:nvPr>
            <p:extLst>
              <p:ext uri="{D42A27DB-BD31-4B8C-83A1-F6EECF244321}">
                <p14:modId xmlns:p14="http://schemas.microsoft.com/office/powerpoint/2010/main" val="2211976200"/>
              </p:ext>
            </p:extLst>
          </p:nvPr>
        </p:nvGraphicFramePr>
        <p:xfrm>
          <a:off x="1613969" y="4228515"/>
          <a:ext cx="2501347" cy="1581540"/>
        </p:xfrm>
        <a:graphic>
          <a:graphicData uri="http://schemas.openxmlformats.org/presentationml/2006/ole">
            <mc:AlternateContent xmlns:mc="http://schemas.openxmlformats.org/markup-compatibility/2006">
              <mc:Choice xmlns:v="urn:schemas-microsoft-com:vml" Requires="v">
                <p:oleObj spid="_x0000_s34903" name="CS ChemDraw Drawing" r:id="rId5" imgW="2879640" imgH="1814760" progId="ChemDraw.Document.6.0">
                  <p:embed/>
                </p:oleObj>
              </mc:Choice>
              <mc:Fallback>
                <p:oleObj name="CS ChemDraw Drawing" r:id="rId5" imgW="2879640" imgH="1814760" progId="ChemDraw.Document.6.0">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3969" y="4228515"/>
                        <a:ext cx="2501347" cy="1581540"/>
                      </a:xfrm>
                      <a:prstGeom prst="rect">
                        <a:avLst/>
                      </a:prstGeom>
                      <a:noFill/>
                      <a:ln>
                        <a:noFill/>
                      </a:ln>
                    </p:spPr>
                  </p:pic>
                </p:oleObj>
              </mc:Fallback>
            </mc:AlternateContent>
          </a:graphicData>
        </a:graphic>
      </p:graphicFrame>
      <p:sp>
        <p:nvSpPr>
          <p:cNvPr id="2" name="Footer Placeholder 1"/>
          <p:cNvSpPr>
            <a:spLocks noGrp="1"/>
          </p:cNvSpPr>
          <p:nvPr>
            <p:ph type="ftr" sz="quarter" idx="11"/>
          </p:nvPr>
        </p:nvSpPr>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50620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924" y="284670"/>
            <a:ext cx="8208962" cy="4067685"/>
          </a:xfrm>
        </p:spPr>
        <p:txBody>
          <a:bodyPr rtlCol="0">
            <a:normAutofit/>
          </a:bodyPr>
          <a:lstStyle/>
          <a:p>
            <a:pPr algn="l"/>
            <a:r>
              <a:rPr lang="en-US" sz="2400" dirty="0" smtClean="0">
                <a:solidFill>
                  <a:schemeClr val="tx1"/>
                </a:solidFill>
                <a:latin typeface="Times New Roman" panose="02020603050405020304" pitchFamily="18" charset="0"/>
                <a:cs typeface="Times New Roman" panose="02020603050405020304" pitchFamily="18" charset="0"/>
              </a:rPr>
              <a:t>Our </a:t>
            </a:r>
            <a:r>
              <a:rPr lang="en-US" sz="2400" dirty="0">
                <a:solidFill>
                  <a:schemeClr val="tx1"/>
                </a:solidFill>
                <a:latin typeface="Times New Roman" panose="02020603050405020304" pitchFamily="18" charset="0"/>
                <a:cs typeface="Times New Roman" panose="02020603050405020304" pitchFamily="18" charset="0"/>
              </a:rPr>
              <a:t>new compounds</a:t>
            </a:r>
            <a:r>
              <a:rPr lang="en-US" sz="2400" dirty="0" smtClean="0">
                <a:solidFill>
                  <a:schemeClr val="tx1"/>
                </a:solidFill>
                <a:latin typeface="Times New Roman" panose="02020603050405020304" pitchFamily="18" charset="0"/>
                <a:cs typeface="Times New Roman" panose="02020603050405020304" pitchFamily="18" charset="0"/>
              </a:rPr>
              <a:t> exhibited potent </a:t>
            </a:r>
            <a:r>
              <a:rPr lang="en-US" sz="2400" dirty="0">
                <a:solidFill>
                  <a:schemeClr val="tx1"/>
                </a:solidFill>
                <a:latin typeface="Times New Roman" panose="02020603050405020304" pitchFamily="18" charset="0"/>
                <a:cs typeface="Times New Roman" panose="02020603050405020304" pitchFamily="18" charset="0"/>
              </a:rPr>
              <a:t>inhibitory effects </a:t>
            </a:r>
            <a:r>
              <a:rPr lang="en-US" sz="2400" dirty="0" smtClean="0">
                <a:solidFill>
                  <a:schemeClr val="tx1"/>
                </a:solidFill>
                <a:latin typeface="Times New Roman" panose="02020603050405020304" pitchFamily="18" charset="0"/>
                <a:cs typeface="Times New Roman" panose="02020603050405020304" pitchFamily="18" charset="0"/>
              </a:rPr>
              <a:t>against</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K562 and MCF-7 cancer cell lines, which over-express </a:t>
            </a:r>
            <a:r>
              <a:rPr lang="en-US" sz="2400" dirty="0" err="1">
                <a:solidFill>
                  <a:schemeClr val="tx1"/>
                </a:solidFill>
                <a:latin typeface="Times New Roman" panose="02020603050405020304" pitchFamily="18" charset="0"/>
                <a:cs typeface="Times New Roman" panose="02020603050405020304" pitchFamily="18" charset="0"/>
              </a:rPr>
              <a:t>bcr</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abl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and EGFR </a:t>
            </a:r>
            <a:r>
              <a:rPr lang="en-US" sz="2400" dirty="0">
                <a:solidFill>
                  <a:schemeClr val="tx1"/>
                </a:solidFill>
                <a:latin typeface="Times New Roman" panose="02020603050405020304" pitchFamily="18" charset="0"/>
                <a:cs typeface="Times New Roman" panose="02020603050405020304" pitchFamily="18" charset="0"/>
              </a:rPr>
              <a:t>tyrosine kinases, </a:t>
            </a:r>
            <a:r>
              <a:rPr lang="en-US" sz="2400" dirty="0" smtClean="0">
                <a:solidFill>
                  <a:schemeClr val="tx1"/>
                </a:solidFill>
                <a:latin typeface="Times New Roman" panose="02020603050405020304" pitchFamily="18" charset="0"/>
                <a:cs typeface="Times New Roman" panose="02020603050405020304" pitchFamily="18" charset="0"/>
              </a:rPr>
              <a:t>respectively.</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rgbClr val="C00000"/>
                </a:solidFill>
                <a:latin typeface="Times New Roman" panose="02020603050405020304" pitchFamily="18" charset="0"/>
                <a:cs typeface="Times New Roman" panose="02020603050405020304" pitchFamily="18" charset="0"/>
              </a:rPr>
              <a:t>Abu-</a:t>
            </a:r>
            <a:r>
              <a:rPr lang="en-US" sz="2400" dirty="0" err="1" smtClean="0">
                <a:solidFill>
                  <a:srgbClr val="C00000"/>
                </a:solidFill>
                <a:latin typeface="Times New Roman" panose="02020603050405020304" pitchFamily="18" charset="0"/>
                <a:cs typeface="Times New Roman" panose="02020603050405020304" pitchFamily="18" charset="0"/>
              </a:rPr>
              <a:t>Aisheh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et al., 2012. Synthesis and biological activity assays of some new N1-(flavon-7-yl)amidrazone derivatives and related </a:t>
            </a:r>
            <a:r>
              <a:rPr lang="en-US" sz="2400" dirty="0" smtClean="0">
                <a:solidFill>
                  <a:srgbClr val="C00000"/>
                </a:solidFill>
                <a:latin typeface="Times New Roman" panose="02020603050405020304" pitchFamily="18" charset="0"/>
                <a:cs typeface="Times New Roman" panose="02020603050405020304" pitchFamily="18" charset="0"/>
              </a:rPr>
              <a:t>congeners. </a:t>
            </a:r>
            <a:r>
              <a:rPr lang="en-US" sz="2400" i="1" dirty="0" smtClean="0">
                <a:solidFill>
                  <a:srgbClr val="C00000"/>
                </a:solidFill>
                <a:latin typeface="Times New Roman" panose="02020603050405020304" pitchFamily="18" charset="0"/>
                <a:cs typeface="Times New Roman" panose="02020603050405020304" pitchFamily="18" charset="0"/>
              </a:rPr>
              <a:t>Euro</a:t>
            </a:r>
            <a:r>
              <a:rPr lang="en-US" sz="2400" i="1" dirty="0">
                <a:solidFill>
                  <a:srgbClr val="C00000"/>
                </a:solidFill>
                <a:latin typeface="Times New Roman" panose="02020603050405020304" pitchFamily="18" charset="0"/>
                <a:cs typeface="Times New Roman" panose="02020603050405020304" pitchFamily="18" charset="0"/>
              </a:rPr>
              <a:t>. J. Med. Chem</a:t>
            </a:r>
            <a:r>
              <a:rPr lang="en-US" sz="2400" dirty="0">
                <a:solidFill>
                  <a:srgbClr val="C00000"/>
                </a:solidFill>
                <a:latin typeface="Times New Roman" panose="02020603050405020304" pitchFamily="18" charset="0"/>
                <a:cs typeface="Times New Roman" panose="02020603050405020304" pitchFamily="18" charset="0"/>
              </a:rPr>
              <a:t>., </a:t>
            </a:r>
            <a:r>
              <a:rPr lang="en-US" sz="2400" i="1" dirty="0">
                <a:solidFill>
                  <a:srgbClr val="C00000"/>
                </a:solidFill>
                <a:latin typeface="Times New Roman" panose="02020603050405020304" pitchFamily="18" charset="0"/>
                <a:cs typeface="Times New Roman" panose="02020603050405020304" pitchFamily="18" charset="0"/>
              </a:rPr>
              <a:t>54</a:t>
            </a:r>
            <a:r>
              <a:rPr lang="en-US" sz="2400" dirty="0">
                <a:solidFill>
                  <a:srgbClr val="C00000"/>
                </a:solidFill>
                <a:latin typeface="Times New Roman" panose="02020603050405020304" pitchFamily="18" charset="0"/>
                <a:cs typeface="Times New Roman" panose="02020603050405020304" pitchFamily="18" charset="0"/>
              </a:rPr>
              <a:t> (2012) </a:t>
            </a:r>
            <a:r>
              <a:rPr lang="en-US" sz="2400" dirty="0" smtClean="0">
                <a:solidFill>
                  <a:srgbClr val="C00000"/>
                </a:solidFill>
                <a:latin typeface="Times New Roman" panose="02020603050405020304" pitchFamily="18" charset="0"/>
                <a:cs typeface="Times New Roman" panose="02020603050405020304" pitchFamily="18" charset="0"/>
              </a:rPr>
              <a:t>65-74</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000" b="1" dirty="0">
                <a:latin typeface="Monotype Corsiva" pitchFamily="66" charset="0"/>
              </a:rPr>
              <a:t/>
            </a:r>
            <a:br>
              <a:rPr lang="en-US" sz="2000" b="1" dirty="0">
                <a:latin typeface="Monotype Corsiva" pitchFamily="66" charset="0"/>
              </a:rPr>
            </a:br>
            <a:endParaRPr lang="en-US" sz="2000" b="1" dirty="0">
              <a:latin typeface="Monotype Corsiva" pitchFamily="66" charset="0"/>
            </a:endParaRPr>
          </a:p>
        </p:txBody>
      </p:sp>
      <p:sp>
        <p:nvSpPr>
          <p:cNvPr id="3" name="Footer Placeholder 2"/>
          <p:cNvSpPr>
            <a:spLocks noGrp="1"/>
          </p:cNvSpPr>
          <p:nvPr>
            <p:ph type="ftr" sz="quarter" idx="11"/>
          </p:nvPr>
        </p:nvSpPr>
        <p:spPr>
          <a:xfrm>
            <a:off x="3949192" y="5096895"/>
            <a:ext cx="2352675" cy="365125"/>
          </a:xfrm>
        </p:spPr>
        <p:txBody>
          <a:bodyPr/>
          <a:lstStyle/>
          <a:p>
            <a:r>
              <a:rPr lang="en-GB" b="1" dirty="0" smtClean="0"/>
              <a:t>Hashemite University, 2019 </a:t>
            </a:r>
            <a:endParaRPr lang="en-US" dirty="0"/>
          </a:p>
        </p:txBody>
      </p:sp>
    </p:spTree>
    <p:extLst>
      <p:ext uri="{BB962C8B-B14F-4D97-AF65-F5344CB8AC3E}">
        <p14:creationId xmlns:p14="http://schemas.microsoft.com/office/powerpoint/2010/main" val="381157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2204" y="1066799"/>
            <a:ext cx="7825596" cy="5032076"/>
          </a:xfrm>
        </p:spPr>
        <p:txBody>
          <a:bodyPr>
            <a:normAutofit fontScale="92500" lnSpcReduction="10000"/>
          </a:bodyPr>
          <a:lstStyle/>
          <a:p>
            <a:pPr marL="0" indent="0">
              <a:buClr>
                <a:schemeClr val="tx1">
                  <a:shade val="95000"/>
                </a:schemeClr>
              </a:buClr>
              <a:buNone/>
              <a:defRPr/>
            </a:pPr>
            <a:r>
              <a:rPr lang="en-US" dirty="0" err="1"/>
              <a:t>Coumarin</a:t>
            </a:r>
            <a:r>
              <a:rPr lang="en-US" b="1" dirty="0"/>
              <a:t>,</a:t>
            </a:r>
            <a:r>
              <a:rPr lang="en-US" dirty="0"/>
              <a:t> also called chromen-2-one, is a 2</a:t>
            </a:r>
            <a:r>
              <a:rPr lang="en-US" i="1" dirty="0"/>
              <a:t>H</a:t>
            </a:r>
            <a:r>
              <a:rPr lang="en-US" dirty="0"/>
              <a:t>-1-benzopyran-2-one, that is benzene ring fused with pyran-2-one </a:t>
            </a:r>
            <a:r>
              <a:rPr lang="en-US" b="1" dirty="0"/>
              <a:t>(2)</a:t>
            </a:r>
            <a:r>
              <a:rPr lang="en-US" dirty="0"/>
              <a:t> ring, a class of unsaturated lactone</a:t>
            </a:r>
            <a:r>
              <a:rPr lang="en-US" dirty="0" smtClean="0"/>
              <a:t>.</a:t>
            </a:r>
          </a:p>
          <a:p>
            <a:pPr marL="548640" indent="-411480">
              <a:buClr>
                <a:schemeClr val="tx1">
                  <a:shade val="95000"/>
                </a:schemeClr>
              </a:buClr>
              <a:buFont typeface="Wingdings 2"/>
              <a:buChar char=""/>
              <a:defRPr/>
            </a:pPr>
            <a:endParaRPr lang="en-US" dirty="0" smtClean="0"/>
          </a:p>
          <a:p>
            <a:pPr marL="548640" indent="-411480">
              <a:buClr>
                <a:schemeClr val="tx1">
                  <a:shade val="95000"/>
                </a:schemeClr>
              </a:buClr>
              <a:buFont typeface="Wingdings 2"/>
              <a:buChar char=""/>
              <a:defRPr/>
            </a:pPr>
            <a:endParaRPr lang="en-US" dirty="0"/>
          </a:p>
          <a:p>
            <a:pPr marL="0" indent="0">
              <a:buClr>
                <a:schemeClr val="tx1">
                  <a:shade val="95000"/>
                </a:schemeClr>
              </a:buClr>
              <a:buNone/>
              <a:defRPr/>
            </a:pPr>
            <a:endParaRPr lang="en-US" dirty="0" smtClean="0"/>
          </a:p>
          <a:p>
            <a:pPr marL="0" indent="0">
              <a:buClr>
                <a:schemeClr val="tx1">
                  <a:shade val="95000"/>
                </a:schemeClr>
              </a:buClr>
              <a:buNone/>
              <a:defRPr/>
            </a:pPr>
            <a:endParaRPr lang="en-US" dirty="0" smtClean="0"/>
          </a:p>
          <a:p>
            <a:pPr marL="0" indent="0">
              <a:buClr>
                <a:schemeClr val="tx1">
                  <a:shade val="95000"/>
                </a:schemeClr>
              </a:buClr>
              <a:buNone/>
              <a:defRPr/>
            </a:pPr>
            <a:endParaRPr lang="en-US" dirty="0"/>
          </a:p>
          <a:p>
            <a:pPr marL="0" indent="0">
              <a:buClr>
                <a:schemeClr val="tx1">
                  <a:shade val="95000"/>
                </a:schemeClr>
              </a:buClr>
              <a:buNone/>
              <a:defRPr/>
            </a:pPr>
            <a:r>
              <a:rPr lang="en-US" dirty="0"/>
              <a:t>It was first isolated from the seeds of </a:t>
            </a:r>
            <a:r>
              <a:rPr lang="en-US" dirty="0" err="1"/>
              <a:t>tonka</a:t>
            </a:r>
            <a:r>
              <a:rPr lang="en-US" dirty="0"/>
              <a:t> beans (</a:t>
            </a:r>
            <a:r>
              <a:rPr lang="en-US" i="1" dirty="0" err="1"/>
              <a:t>Dipteryx</a:t>
            </a:r>
            <a:r>
              <a:rPr lang="en-US" i="1" dirty="0"/>
              <a:t> </a:t>
            </a:r>
            <a:r>
              <a:rPr lang="en-US" i="1" dirty="0" err="1"/>
              <a:t>odorata</a:t>
            </a:r>
            <a:r>
              <a:rPr lang="en-US" dirty="0"/>
              <a:t>) (Vogel, 1820). </a:t>
            </a:r>
            <a:r>
              <a:rPr lang="en-US" dirty="0" err="1"/>
              <a:t>Coumarin</a:t>
            </a:r>
            <a:r>
              <a:rPr lang="en-US" dirty="0"/>
              <a:t> occupies an important place in the realm of natural products and synthetic organic chemistry, but most of it has been produced synthetically for commercial purposes.</a:t>
            </a:r>
          </a:p>
          <a:p>
            <a:pPr marL="548640" indent="-411480">
              <a:buClr>
                <a:schemeClr val="tx1">
                  <a:shade val="95000"/>
                </a:schemeClr>
              </a:buClr>
              <a:buFont typeface="Wingdings 2"/>
              <a:buChar char=""/>
              <a:defRPr/>
            </a:pP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79754605"/>
              </p:ext>
            </p:extLst>
          </p:nvPr>
        </p:nvGraphicFramePr>
        <p:xfrm>
          <a:off x="2424024" y="2518913"/>
          <a:ext cx="4313206" cy="1388853"/>
        </p:xfrm>
        <a:graphic>
          <a:graphicData uri="http://schemas.openxmlformats.org/presentationml/2006/ole">
            <mc:AlternateContent xmlns:mc="http://schemas.openxmlformats.org/markup-compatibility/2006">
              <mc:Choice xmlns:v="urn:schemas-microsoft-com:vml" Requires="v">
                <p:oleObj spid="_x0000_s36903" name="CS ChemDraw Drawing" r:id="rId3" imgW="3743086" imgH="1360656" progId="ChemDraw.Document.6.0">
                  <p:embed/>
                </p:oleObj>
              </mc:Choice>
              <mc:Fallback>
                <p:oleObj name="CS ChemDraw Drawing" r:id="rId3" imgW="3743086" imgH="1360656" progId="ChemDraw.Document.6.0">
                  <p:embed/>
                  <p:pic>
                    <p:nvPicPr>
                      <p:cNvPr id="0" name=""/>
                      <p:cNvPicPr/>
                      <p:nvPr/>
                    </p:nvPicPr>
                    <p:blipFill>
                      <a:blip r:embed="rId4"/>
                      <a:stretch>
                        <a:fillRect/>
                      </a:stretch>
                    </p:blipFill>
                    <p:spPr>
                      <a:xfrm>
                        <a:off x="2424024" y="2518913"/>
                        <a:ext cx="4313206" cy="1388853"/>
                      </a:xfrm>
                      <a:prstGeom prst="rect">
                        <a:avLst/>
                      </a:prstGeom>
                    </p:spPr>
                  </p:pic>
                </p:oleObj>
              </mc:Fallback>
            </mc:AlternateContent>
          </a:graphicData>
        </a:graphic>
      </p:graphicFrame>
      <p:sp>
        <p:nvSpPr>
          <p:cNvPr id="4" name="Footer Placeholder 3"/>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292739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3862" y="667109"/>
            <a:ext cx="8229600" cy="5562600"/>
          </a:xfrm>
        </p:spPr>
        <p:txBody>
          <a:bodyPr>
            <a:normAutofit lnSpcReduction="10000"/>
          </a:bodyPr>
          <a:lstStyle/>
          <a:p>
            <a:pPr marL="0" indent="0">
              <a:buClr>
                <a:schemeClr val="tx1">
                  <a:shade val="95000"/>
                </a:schemeClr>
              </a:buClr>
              <a:buNone/>
              <a:defRPr/>
            </a:pPr>
            <a:r>
              <a:rPr lang="en-US" sz="4400" dirty="0" smtClean="0">
                <a:solidFill>
                  <a:schemeClr val="accent1"/>
                </a:solidFill>
                <a:latin typeface="+mj-lt"/>
                <a:ea typeface="+mj-ea"/>
                <a:cs typeface="Arial" charset="0"/>
              </a:rPr>
              <a:t>	Natural </a:t>
            </a:r>
            <a:r>
              <a:rPr lang="en-US" sz="4400" dirty="0" err="1" smtClean="0">
                <a:solidFill>
                  <a:schemeClr val="accent1"/>
                </a:solidFill>
                <a:latin typeface="+mj-lt"/>
                <a:ea typeface="+mj-ea"/>
                <a:cs typeface="Arial" charset="0"/>
              </a:rPr>
              <a:t>coumarins</a:t>
            </a:r>
            <a:endParaRPr lang="en-US" sz="4400" dirty="0" smtClean="0">
              <a:solidFill>
                <a:schemeClr val="accent1"/>
              </a:solidFill>
              <a:latin typeface="+mj-lt"/>
              <a:ea typeface="+mj-ea"/>
              <a:cs typeface="Arial" charset="0"/>
            </a:endParaRPr>
          </a:p>
          <a:p>
            <a:pPr marL="0" indent="0" algn="just">
              <a:buClr>
                <a:schemeClr val="tx1">
                  <a:shade val="95000"/>
                </a:schemeClr>
              </a:buClr>
              <a:buNone/>
              <a:defRPr/>
            </a:pPr>
            <a:r>
              <a:rPr lang="en-US" dirty="0" smtClean="0"/>
              <a:t>Coumarins occur in various plants including </a:t>
            </a:r>
            <a:r>
              <a:rPr lang="en-US" dirty="0" err="1" smtClean="0"/>
              <a:t>tonka</a:t>
            </a:r>
            <a:r>
              <a:rPr lang="en-US" dirty="0" smtClean="0"/>
              <a:t> beans, lavender, sweet clover grass, strawberries, cinnamon and in several natural </a:t>
            </a:r>
            <a:r>
              <a:rPr lang="en-US" dirty="0" err="1" smtClean="0"/>
              <a:t>flavouring</a:t>
            </a:r>
            <a:r>
              <a:rPr lang="en-US" dirty="0" smtClean="0"/>
              <a:t> source materials. Coumarins are classified as simple </a:t>
            </a:r>
            <a:r>
              <a:rPr lang="en-US" dirty="0" err="1" smtClean="0"/>
              <a:t>coumarins</a:t>
            </a:r>
            <a:r>
              <a:rPr lang="en-US" dirty="0" smtClean="0"/>
              <a:t> e.g. </a:t>
            </a:r>
            <a:r>
              <a:rPr lang="en-US" dirty="0" err="1" smtClean="0"/>
              <a:t>limettin</a:t>
            </a:r>
            <a:r>
              <a:rPr lang="en-US" dirty="0" smtClean="0"/>
              <a:t>, linear furanocoumarins e.g. </a:t>
            </a:r>
            <a:r>
              <a:rPr lang="en-US" dirty="0" err="1" smtClean="0"/>
              <a:t>isopimpinellin</a:t>
            </a:r>
            <a:r>
              <a:rPr lang="en-US" dirty="0" smtClean="0"/>
              <a:t>, angular furanocoumarins e.g. </a:t>
            </a:r>
            <a:r>
              <a:rPr lang="en-US" dirty="0" err="1" smtClean="0"/>
              <a:t>angelicin</a:t>
            </a:r>
            <a:r>
              <a:rPr lang="en-US" dirty="0" smtClean="0"/>
              <a:t>, linear </a:t>
            </a:r>
            <a:r>
              <a:rPr lang="en-US" dirty="0" err="1" smtClean="0"/>
              <a:t>pyranocoumarins</a:t>
            </a:r>
            <a:r>
              <a:rPr lang="en-US" dirty="0" smtClean="0"/>
              <a:t> e.g. xanthyletin or angular </a:t>
            </a:r>
            <a:r>
              <a:rPr lang="en-US" dirty="0" err="1" smtClean="0"/>
              <a:t>pyranocoumarins</a:t>
            </a:r>
            <a:r>
              <a:rPr lang="en-US" dirty="0" smtClean="0"/>
              <a:t> e.g. </a:t>
            </a:r>
            <a:r>
              <a:rPr lang="en-US" dirty="0" err="1" smtClean="0"/>
              <a:t>seselin</a:t>
            </a:r>
            <a:r>
              <a:rPr lang="en-US" dirty="0" smtClean="0"/>
              <a:t>. These natural compounds have served as valuable leads for further design and synthesis of more active analogues. Plant-derived </a:t>
            </a:r>
            <a:r>
              <a:rPr lang="en-US" dirty="0" err="1" smtClean="0"/>
              <a:t>coumarins</a:t>
            </a:r>
            <a:r>
              <a:rPr lang="en-US" dirty="0" smtClean="0"/>
              <a:t> and their synthetic analogues were systematically evaluated based on their plant origin, structure-activity relationship and anticancer efficacy.</a:t>
            </a:r>
          </a:p>
          <a:p>
            <a:pPr marL="0" indent="0">
              <a:buClr>
                <a:schemeClr val="tx1">
                  <a:shade val="95000"/>
                </a:schemeClr>
              </a:buClr>
              <a:buNone/>
              <a:defRPr/>
            </a:pPr>
            <a:endParaRPr lang="en-US" dirty="0"/>
          </a:p>
        </p:txBody>
      </p:sp>
      <p:sp>
        <p:nvSpPr>
          <p:cNvPr id="2" name="Footer Placeholder 1"/>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111792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42900" y="668215"/>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478987319"/>
              </p:ext>
            </p:extLst>
          </p:nvPr>
        </p:nvGraphicFramePr>
        <p:xfrm>
          <a:off x="2646817" y="1125415"/>
          <a:ext cx="3725863" cy="2498725"/>
        </p:xfrm>
        <a:graphic>
          <a:graphicData uri="http://schemas.openxmlformats.org/presentationml/2006/ole">
            <mc:AlternateContent xmlns:mc="http://schemas.openxmlformats.org/markup-compatibility/2006">
              <mc:Choice xmlns:v="urn:schemas-microsoft-com:vml" Requires="v">
                <p:oleObj spid="_x0000_s35881" name="CS ChemDraw Drawing" r:id="rId3" imgW="3727350" imgH="2502140" progId="ChemDraw.Document.6.0">
                  <p:embed/>
                </p:oleObj>
              </mc:Choice>
              <mc:Fallback>
                <p:oleObj name="CS ChemDraw Drawing" r:id="rId3" imgW="3727350" imgH="250214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817" y="1125415"/>
                        <a:ext cx="3725863" cy="2498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p:cNvSpPr>
            <a:spLocks noChangeArrowheads="1"/>
          </p:cNvSpPr>
          <p:nvPr/>
        </p:nvSpPr>
        <p:spPr bwMode="auto">
          <a:xfrm>
            <a:off x="739715" y="4081340"/>
            <a:ext cx="86717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Mustafa, et al., 2011. Synthesis, and Antitumor Activity of Some </a:t>
            </a:r>
            <a:r>
              <a:rPr kumimoji="0" lang="en-US" altLang="en-US" sz="18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N1</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-(Coumarin-7-yl)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Amidrazones</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 Related Congeners. </a:t>
            </a:r>
            <a:r>
              <a:rPr kumimoji="0" lang="en-US" altLang="en-US" sz="18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Molecules</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8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16</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4305-4317.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Footer Placeholder 5"/>
          <p:cNvSpPr>
            <a:spLocks noGrp="1"/>
          </p:cNvSpPr>
          <p:nvPr>
            <p:ph type="ftr" sz="quarter" idx="11"/>
          </p:nvPr>
        </p:nvSpPr>
        <p:spPr>
          <a:xfrm>
            <a:off x="3776664" y="5529532"/>
            <a:ext cx="2352675" cy="1050534"/>
          </a:xfrm>
        </p:spPr>
        <p:txBody>
          <a:bodyPr/>
          <a:lstStyle/>
          <a:p>
            <a:r>
              <a:rPr lang="en-GB" b="1" dirty="0"/>
              <a:t>Hashemite University, 2019 </a:t>
            </a:r>
            <a:endParaRPr lang="en-US" dirty="0"/>
          </a:p>
        </p:txBody>
      </p:sp>
    </p:spTree>
    <p:extLst>
      <p:ext uri="{BB962C8B-B14F-4D97-AF65-F5344CB8AC3E}">
        <p14:creationId xmlns:p14="http://schemas.microsoft.com/office/powerpoint/2010/main" val="346593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17918" y="1429201"/>
            <a:ext cx="9057735" cy="1325563"/>
          </a:xfrm>
        </p:spPr>
        <p:txBody>
          <a:bodyPr>
            <a:noAutofit/>
          </a:bodyPr>
          <a:lstStyle/>
          <a:p>
            <a:r>
              <a:rPr lang="en-US" sz="3200" dirty="0"/>
              <a:t>Synthesis and Anticancer Evaluation of Some New </a:t>
            </a:r>
            <a:br>
              <a:rPr lang="en-US" sz="3200" dirty="0"/>
            </a:br>
            <a:r>
              <a:rPr lang="en-US" sz="3200" dirty="0"/>
              <a:t>N1-(Anthraquinon-2-yl) Amidrazone Derivatives</a:t>
            </a:r>
            <a:r>
              <a:rPr lang="en-US" sz="4800" dirty="0"/>
              <a:t/>
            </a:r>
            <a:br>
              <a:rPr lang="en-US" sz="4800" dirty="0"/>
            </a:br>
            <a:endParaRPr lang="en-US" sz="4800"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37516166"/>
              </p:ext>
            </p:extLst>
          </p:nvPr>
        </p:nvGraphicFramePr>
        <p:xfrm>
          <a:off x="2277223" y="2754764"/>
          <a:ext cx="5434334" cy="3128244"/>
        </p:xfrm>
        <a:graphic>
          <a:graphicData uri="http://schemas.openxmlformats.org/presentationml/2006/ole">
            <mc:AlternateContent xmlns:mc="http://schemas.openxmlformats.org/markup-compatibility/2006">
              <mc:Choice xmlns:v="urn:schemas-microsoft-com:vml" Requires="v">
                <p:oleObj spid="_x0000_s37926" name="CS ChemDraw Drawing" r:id="rId3" imgW="4250471" imgH="2446281" progId="ChemDraw.Document.6.0">
                  <p:embed/>
                </p:oleObj>
              </mc:Choice>
              <mc:Fallback>
                <p:oleObj name="CS ChemDraw Drawing" r:id="rId3" imgW="4250471" imgH="2446281"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7223" y="2754764"/>
                        <a:ext cx="5434334" cy="3128244"/>
                      </a:xfrm>
                      <a:prstGeom prst="rect">
                        <a:avLst/>
                      </a:prstGeom>
                      <a:noFill/>
                    </p:spPr>
                  </p:pic>
                </p:oleObj>
              </mc:Fallback>
            </mc:AlternateContent>
          </a:graphicData>
        </a:graphic>
      </p:graphicFrame>
      <p:sp>
        <p:nvSpPr>
          <p:cNvPr id="3" name="Footer Placeholder 2"/>
          <p:cNvSpPr>
            <a:spLocks noGrp="1"/>
          </p:cNvSpPr>
          <p:nvPr>
            <p:ph type="ftr" sz="quarter" idx="11"/>
          </p:nvPr>
        </p:nvSpPr>
        <p:spPr/>
        <p:txBody>
          <a:bodyPr/>
          <a:lstStyle/>
          <a:p>
            <a:r>
              <a:rPr lang="en-GB" b="1" dirty="0"/>
              <a:t>Hashemite University, 2019 </a:t>
            </a:r>
            <a:endParaRPr lang="en-US" dirty="0"/>
          </a:p>
          <a:p>
            <a:r>
              <a:rPr lang="en-GB" b="1" dirty="0" smtClean="0"/>
              <a:t> </a:t>
            </a:r>
            <a:endParaRPr lang="en-US" dirty="0"/>
          </a:p>
        </p:txBody>
      </p:sp>
    </p:spTree>
    <p:extLst>
      <p:ext uri="{BB962C8B-B14F-4D97-AF65-F5344CB8AC3E}">
        <p14:creationId xmlns:p14="http://schemas.microsoft.com/office/powerpoint/2010/main" val="335553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8426450"/>
              </p:ext>
            </p:extLst>
          </p:nvPr>
        </p:nvGraphicFramePr>
        <p:xfrm>
          <a:off x="1526879" y="2055768"/>
          <a:ext cx="7875915" cy="2735130"/>
        </p:xfrm>
        <a:graphic>
          <a:graphicData uri="http://schemas.openxmlformats.org/drawingml/2006/table">
            <a:tbl>
              <a:tblPr firstRow="1" firstCol="1" bandRow="1">
                <a:tableStyleId>{5C22544A-7EE6-4342-B048-85BDC9FD1C3A}</a:tableStyleId>
              </a:tblPr>
              <a:tblGrid>
                <a:gridCol w="1780642"/>
                <a:gridCol w="1773792"/>
                <a:gridCol w="1719005"/>
                <a:gridCol w="2602476"/>
              </a:tblGrid>
              <a:tr h="1101087">
                <a:tc>
                  <a:txBody>
                    <a:bodyPr/>
                    <a:lstStyle/>
                    <a:p>
                      <a:pPr marL="0" marR="0" algn="ctr" rtl="0">
                        <a:lnSpc>
                          <a:spcPct val="115000"/>
                        </a:lnSpc>
                        <a:spcBef>
                          <a:spcPts val="0"/>
                        </a:spcBef>
                        <a:spcAft>
                          <a:spcPts val="1000"/>
                        </a:spcAft>
                      </a:pPr>
                      <a:r>
                        <a:rPr lang="pt-BR" sz="1800" dirty="0">
                          <a:solidFill>
                            <a:sysClr val="windowText" lastClr="000000"/>
                          </a:solidFill>
                          <a:effectLst/>
                        </a:rPr>
                        <a:t>Compound</a:t>
                      </a:r>
                      <a:endParaRPr lang="en-US"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dirty="0">
                          <a:solidFill>
                            <a:sysClr val="windowText" lastClr="000000"/>
                          </a:solidFill>
                          <a:effectLst/>
                        </a:rPr>
                        <a:t>IC</a:t>
                      </a:r>
                      <a:r>
                        <a:rPr lang="en-US" sz="1800" baseline="-25000" dirty="0">
                          <a:solidFill>
                            <a:sysClr val="windowText" lastClr="000000"/>
                          </a:solidFill>
                          <a:effectLst/>
                        </a:rPr>
                        <a:t>50</a:t>
                      </a:r>
                      <a:r>
                        <a:rPr lang="en-US" sz="1800" dirty="0">
                          <a:solidFill>
                            <a:sysClr val="windowText" lastClr="000000"/>
                          </a:solidFill>
                          <a:effectLst/>
                        </a:rPr>
                        <a:t> MCF-7</a:t>
                      </a:r>
                      <a:endParaRPr lang="en-US" sz="1100" dirty="0">
                        <a:solidFill>
                          <a:sysClr val="windowText" lastClr="000000"/>
                        </a:solidFill>
                        <a:effectLst/>
                      </a:endParaRPr>
                    </a:p>
                    <a:p>
                      <a:pPr marL="0" marR="0" algn="ctr" rtl="0">
                        <a:lnSpc>
                          <a:spcPct val="115000"/>
                        </a:lnSpc>
                        <a:spcBef>
                          <a:spcPts val="0"/>
                        </a:spcBef>
                        <a:spcAft>
                          <a:spcPts val="1000"/>
                        </a:spcAft>
                      </a:pPr>
                      <a:r>
                        <a:rPr lang="en-US" sz="1800" dirty="0">
                          <a:solidFill>
                            <a:sysClr val="windowText" lastClr="000000"/>
                          </a:solidFill>
                          <a:effectLst/>
                        </a:rPr>
                        <a:t>(µM) ± SD</a:t>
                      </a:r>
                      <a:endParaRPr lang="en-US"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IC</a:t>
                      </a:r>
                      <a:r>
                        <a:rPr lang="en-US" sz="1800" baseline="-25000">
                          <a:solidFill>
                            <a:sysClr val="windowText" lastClr="000000"/>
                          </a:solidFill>
                          <a:effectLst/>
                        </a:rPr>
                        <a:t>50</a:t>
                      </a:r>
                      <a:r>
                        <a:rPr lang="en-US" sz="1800">
                          <a:solidFill>
                            <a:sysClr val="windowText" lastClr="000000"/>
                          </a:solidFill>
                          <a:effectLst/>
                        </a:rPr>
                        <a:t> K562</a:t>
                      </a:r>
                      <a:endParaRPr lang="en-US" sz="1100">
                        <a:solidFill>
                          <a:sysClr val="windowText" lastClr="000000"/>
                        </a:solidFill>
                        <a:effectLst/>
                      </a:endParaRPr>
                    </a:p>
                    <a:p>
                      <a:pPr marL="0" marR="0" algn="ctr" rtl="0">
                        <a:lnSpc>
                          <a:spcPct val="115000"/>
                        </a:lnSpc>
                        <a:spcBef>
                          <a:spcPts val="0"/>
                        </a:spcBef>
                        <a:spcAft>
                          <a:spcPts val="1000"/>
                        </a:spcAft>
                      </a:pPr>
                      <a:r>
                        <a:rPr lang="en-US" sz="1800">
                          <a:solidFill>
                            <a:sysClr val="windowText" lastClr="000000"/>
                          </a:solidFill>
                          <a:effectLst/>
                        </a:rPr>
                        <a:t>(µM) ± SD</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IC</a:t>
                      </a:r>
                      <a:r>
                        <a:rPr lang="en-US" sz="1800" baseline="-25000">
                          <a:solidFill>
                            <a:sysClr val="windowText" lastClr="000000"/>
                          </a:solidFill>
                          <a:effectLst/>
                        </a:rPr>
                        <a:t>50</a:t>
                      </a:r>
                      <a:r>
                        <a:rPr lang="en-US" sz="1800">
                          <a:solidFill>
                            <a:sysClr val="windowText" lastClr="000000"/>
                          </a:solidFill>
                          <a:effectLst/>
                        </a:rPr>
                        <a:t> Fibroblast</a:t>
                      </a:r>
                      <a:endParaRPr lang="en-US" sz="1100">
                        <a:solidFill>
                          <a:sysClr val="windowText" lastClr="000000"/>
                        </a:solidFill>
                        <a:effectLst/>
                      </a:endParaRPr>
                    </a:p>
                    <a:p>
                      <a:pPr marL="0" marR="0" algn="ctr" rtl="0">
                        <a:lnSpc>
                          <a:spcPct val="115000"/>
                        </a:lnSpc>
                        <a:spcBef>
                          <a:spcPts val="0"/>
                        </a:spcBef>
                        <a:spcAft>
                          <a:spcPts val="1000"/>
                        </a:spcAft>
                      </a:pPr>
                      <a:r>
                        <a:rPr lang="en-US" sz="1800">
                          <a:solidFill>
                            <a:sysClr val="windowText" lastClr="000000"/>
                          </a:solidFill>
                          <a:effectLst/>
                        </a:rPr>
                        <a:t>(µM) ± SD</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4681">
                <a:tc>
                  <a:txBody>
                    <a:bodyPr/>
                    <a:lstStyle/>
                    <a:p>
                      <a:pPr marL="0" marR="0" algn="ctr" rtl="0">
                        <a:lnSpc>
                          <a:spcPct val="115000"/>
                        </a:lnSpc>
                        <a:spcBef>
                          <a:spcPts val="0"/>
                        </a:spcBef>
                        <a:spcAft>
                          <a:spcPts val="1000"/>
                        </a:spcAft>
                      </a:pPr>
                      <a:r>
                        <a:rPr lang="en-PH" sz="1800">
                          <a:solidFill>
                            <a:sysClr val="windowText" lastClr="000000"/>
                          </a:solidFill>
                          <a:effectLst/>
                        </a:rPr>
                        <a:t>a</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2.09 ± 0.043</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1.07 ± 0.064</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68580" algn="ctr" rtl="0">
                        <a:lnSpc>
                          <a:spcPct val="115000"/>
                        </a:lnSpc>
                        <a:spcBef>
                          <a:spcPts val="0"/>
                        </a:spcBef>
                        <a:spcAft>
                          <a:spcPts val="1000"/>
                        </a:spcAft>
                      </a:pPr>
                      <a:r>
                        <a:rPr lang="en-US" sz="1800">
                          <a:solidFill>
                            <a:sysClr val="windowText" lastClr="000000"/>
                          </a:solidFill>
                          <a:effectLst/>
                        </a:rPr>
                        <a:t>2.16 ± 0.307</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4681">
                <a:tc>
                  <a:txBody>
                    <a:bodyPr/>
                    <a:lstStyle/>
                    <a:p>
                      <a:pPr marL="0" marR="0" algn="ctr" rtl="0">
                        <a:lnSpc>
                          <a:spcPct val="115000"/>
                        </a:lnSpc>
                        <a:spcBef>
                          <a:spcPts val="0"/>
                        </a:spcBef>
                        <a:spcAft>
                          <a:spcPts val="1000"/>
                        </a:spcAft>
                      </a:pPr>
                      <a:r>
                        <a:rPr lang="en-PH" sz="1800" dirty="0">
                          <a:solidFill>
                            <a:sysClr val="windowText" lastClr="000000"/>
                          </a:solidFill>
                          <a:effectLst/>
                        </a:rPr>
                        <a:t>d</a:t>
                      </a:r>
                      <a:endParaRPr lang="en-US"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20.40 ± 2.04</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4.48 ± 0.042</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15.35 ± 0.505</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4681">
                <a:tc>
                  <a:txBody>
                    <a:bodyPr/>
                    <a:lstStyle/>
                    <a:p>
                      <a:pPr marL="0" marR="0" algn="ctr" rtl="0">
                        <a:lnSpc>
                          <a:spcPct val="115000"/>
                        </a:lnSpc>
                        <a:spcBef>
                          <a:spcPts val="0"/>
                        </a:spcBef>
                        <a:spcAft>
                          <a:spcPts val="1000"/>
                        </a:spcAft>
                      </a:pPr>
                      <a:r>
                        <a:rPr lang="en-US" sz="1800" dirty="0">
                          <a:solidFill>
                            <a:sysClr val="windowText" lastClr="000000"/>
                          </a:solidFill>
                          <a:effectLst/>
                        </a:rPr>
                        <a:t>Doxorubicin</a:t>
                      </a:r>
                      <a:endParaRPr lang="en-US"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0.31 ± 0.01</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a:solidFill>
                            <a:sysClr val="windowText" lastClr="000000"/>
                          </a:solidFill>
                          <a:effectLst/>
                        </a:rPr>
                        <a:t>1.41 ± 0.31</a:t>
                      </a:r>
                      <a:endParaRPr lang="en-US"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a:lnSpc>
                          <a:spcPct val="115000"/>
                        </a:lnSpc>
                        <a:spcBef>
                          <a:spcPts val="0"/>
                        </a:spcBef>
                        <a:spcAft>
                          <a:spcPts val="1000"/>
                        </a:spcAft>
                      </a:pPr>
                      <a:r>
                        <a:rPr lang="en-US" sz="18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a:xfrm>
            <a:off x="1526879" y="365125"/>
            <a:ext cx="7875915" cy="2708561"/>
          </a:xfrm>
        </p:spPr>
        <p:txBody>
          <a:bodyPr>
            <a:normAutofit fontScale="90000"/>
          </a:bodyPr>
          <a:lstStyle/>
          <a:p>
            <a:pPr lvl="0" eaLnBrk="0" fontAlgn="base" hangingPunct="0">
              <a:spcAft>
                <a:spcPct val="0"/>
              </a:spcAft>
            </a:pPr>
            <a:r>
              <a:rPr lang="en-US" altLang="en-US" sz="27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IC</a:t>
            </a:r>
            <a:r>
              <a:rPr lang="en-US" altLang="en-US" sz="2700"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50</a:t>
            </a:r>
            <a:r>
              <a:rPr lang="en-US" altLang="en-US" sz="27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values of compounds </a:t>
            </a:r>
            <a:r>
              <a:rPr lang="en-US" altLang="en-US" sz="27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 </a:t>
            </a:r>
            <a:r>
              <a:rPr lang="en-US" altLang="en-US" sz="27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and</a:t>
            </a:r>
            <a:r>
              <a:rPr lang="en-US" altLang="en-US" sz="27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d</a:t>
            </a:r>
            <a:r>
              <a:rPr lang="en-US" altLang="en-US" sz="27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against MCF-7, K562 and fibroblast cell lines. Doxorubicin is used as a positive control</a:t>
            </a:r>
            <a:r>
              <a:rPr lang="en-US" altLang="en-US" sz="3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altLang="en-US" sz="800" dirty="0">
                <a:solidFill>
                  <a:schemeClr val="tx1"/>
                </a:solidFill>
              </a:rPr>
              <a:t/>
            </a:r>
            <a:br>
              <a:rPr lang="en-US" altLang="en-US" sz="800" dirty="0">
                <a:solidFill>
                  <a:schemeClr val="tx1"/>
                </a:solidFill>
              </a:rPr>
            </a:br>
            <a:r>
              <a:rPr lang="en-US" alt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dirty="0">
                <a:solidFill>
                  <a:schemeClr val="tx1"/>
                </a:solidFill>
                <a:latin typeface="Arial" panose="020B0604020202020204" pitchFamily="34" charset="0"/>
              </a:rPr>
              <a:t/>
            </a:r>
            <a:br>
              <a:rPr lang="en-US" altLang="en-US" dirty="0">
                <a:solidFill>
                  <a:schemeClr val="tx1"/>
                </a:solidFill>
                <a:latin typeface="Arial" panose="020B0604020202020204" pitchFamily="34" charset="0"/>
              </a:rPr>
            </a:br>
            <a:endParaRPr lang="en-US" dirty="0"/>
          </a:p>
        </p:txBody>
      </p:sp>
      <p:sp>
        <p:nvSpPr>
          <p:cNvPr id="7" name="Rectangle 6"/>
          <p:cNvSpPr/>
          <p:nvPr/>
        </p:nvSpPr>
        <p:spPr>
          <a:xfrm>
            <a:off x="1457865" y="5069757"/>
            <a:ext cx="7912084" cy="1200329"/>
          </a:xfrm>
          <a:prstGeom prst="rect">
            <a:avLst/>
          </a:prstGeom>
        </p:spPr>
        <p:txBody>
          <a:bodyPr wrap="square">
            <a:spAutoFit/>
          </a:bodyPr>
          <a:lstStyle/>
          <a:p>
            <a:r>
              <a:rPr lang="en-US" altLang="en-US" dirty="0">
                <a:latin typeface="Times New Roman" panose="02020603050405020304" pitchFamily="18" charset="0"/>
                <a:ea typeface="Calibri" panose="020F0502020204030204" pitchFamily="34" charset="0"/>
                <a:cs typeface="Times New Roman" panose="02020603050405020304" pitchFamily="18" charset="0"/>
              </a:rPr>
              <a:t>Sweidan et al., 2018. </a:t>
            </a:r>
            <a:r>
              <a:rPr lang="en-US" altLang="en-US" dirty="0">
                <a:solidFill>
                  <a:srgbClr val="111111"/>
                </a:solidFill>
                <a:latin typeface="Times New Roman" panose="02020603050405020304" pitchFamily="18" charset="0"/>
                <a:ea typeface="Calibri" panose="020F0502020204030204" pitchFamily="34" charset="0"/>
                <a:cs typeface="Times New Roman" panose="02020603050405020304" pitchFamily="18" charset="0"/>
              </a:rPr>
              <a:t>Synthesis, Characterization, and Anticancer Evaluation of Some New N1-(Anthraquinon-2-yl) Amidrazone Derivatives.</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i="1" dirty="0">
                <a:latin typeface="Times New Roman" panose="02020603050405020304" pitchFamily="18" charset="0"/>
                <a:ea typeface="Calibri" panose="020F0502020204030204" pitchFamily="34" charset="0"/>
                <a:cs typeface="Times New Roman" panose="02020603050405020304" pitchFamily="18" charset="0"/>
              </a:rPr>
              <a:t>Can. J. Chem</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i="1" dirty="0">
                <a:latin typeface="Times New Roman" panose="02020603050405020304" pitchFamily="18" charset="0"/>
                <a:ea typeface="Calibri" panose="020F0502020204030204" pitchFamily="34" charset="0"/>
                <a:cs typeface="Times New Roman" panose="02020603050405020304" pitchFamily="18" charset="0"/>
              </a:rPr>
              <a:t>96</a:t>
            </a:r>
            <a:r>
              <a:rPr lang="en-US" altLang="en-US" dirty="0">
                <a:latin typeface="Times New Roman" panose="02020603050405020304" pitchFamily="18" charset="0"/>
                <a:ea typeface="Calibri" panose="020F0502020204030204" pitchFamily="34" charset="0"/>
                <a:cs typeface="Times New Roman" panose="02020603050405020304" pitchFamily="18" charset="0"/>
              </a:rPr>
              <a:t>(12), 1123-1128.</a:t>
            </a:r>
            <a:r>
              <a:rPr lang="en-US" altLang="en-US" sz="100" dirty="0"/>
              <a:t/>
            </a:r>
            <a:br>
              <a:rPr lang="en-US" altLang="en-US" sz="100" dirty="0"/>
            </a:br>
            <a:endParaRPr lang="en-US" dirty="0"/>
          </a:p>
        </p:txBody>
      </p:sp>
      <p:sp>
        <p:nvSpPr>
          <p:cNvPr id="4" name="Footer Placeholder 3"/>
          <p:cNvSpPr>
            <a:spLocks noGrp="1"/>
          </p:cNvSpPr>
          <p:nvPr>
            <p:ph type="ftr" sz="quarter" idx="11"/>
          </p:nvPr>
        </p:nvSpPr>
        <p:spPr>
          <a:xfrm>
            <a:off x="3707653" y="5976789"/>
            <a:ext cx="2352675" cy="365125"/>
          </a:xfrm>
        </p:spPr>
        <p:txBody>
          <a:bodyPr/>
          <a:lstStyle/>
          <a:p>
            <a:r>
              <a:rPr lang="en-GB" b="1" dirty="0"/>
              <a:t>Hashemite University, 2019 </a:t>
            </a:r>
            <a:endParaRPr lang="en-US" dirty="0"/>
          </a:p>
        </p:txBody>
      </p:sp>
    </p:spTree>
    <p:extLst>
      <p:ext uri="{BB962C8B-B14F-4D97-AF65-F5344CB8AC3E}">
        <p14:creationId xmlns:p14="http://schemas.microsoft.com/office/powerpoint/2010/main" val="33076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bwMode="auto">
          <a:xfrm>
            <a:off x="1888331" y="365126"/>
            <a:ext cx="7336631" cy="8326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GB" dirty="0">
                <a:cs typeface="Arial" charset="0"/>
              </a:rPr>
              <a:t>Bis-Hydrazonoyl Halides</a:t>
            </a:r>
            <a:endParaRPr lang="en-US" dirty="0">
              <a:cs typeface="Arial" charset="0"/>
            </a:endParaRP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979" y="2982220"/>
            <a:ext cx="4390320" cy="1692812"/>
          </a:xfrm>
          <a:prstGeom prst="rect">
            <a:avLst/>
          </a:prstGeom>
          <a:solidFill>
            <a:schemeClr val="bg1"/>
          </a:solidFill>
          <a:ln>
            <a:solidFill>
              <a:srgbClr val="800000"/>
            </a:solidFill>
          </a:ln>
          <a:effectLst/>
        </p:spPr>
      </p:pic>
      <p:sp>
        <p:nvSpPr>
          <p:cNvPr id="2" name="Rectangle 1"/>
          <p:cNvSpPr/>
          <p:nvPr/>
        </p:nvSpPr>
        <p:spPr>
          <a:xfrm>
            <a:off x="1390918" y="1199762"/>
            <a:ext cx="7843233" cy="1135183"/>
          </a:xfrm>
          <a:prstGeom prst="rect">
            <a:avLst/>
          </a:prstGeom>
        </p:spPr>
        <p:txBody>
          <a:bodyPr wrap="square">
            <a:spAutoFit/>
          </a:bodyPr>
          <a:lstStyle/>
          <a:p>
            <a:pPr>
              <a:lnSpc>
                <a:spcPct val="150000"/>
              </a:lnSpc>
            </a:pPr>
            <a:r>
              <a:rPr lang="en-GB" sz="2400" i="1" dirty="0">
                <a:effectLst>
                  <a:outerShdw blurRad="38100" dist="38100" dir="2700000" algn="tl">
                    <a:srgbClr val="000000">
                      <a:alpha val="43137"/>
                    </a:srgbClr>
                  </a:outerShdw>
                </a:effectLst>
                <a:latin typeface="Bookman Old Style" pitchFamily="18" charset="0"/>
              </a:rPr>
              <a:t>Bis</a:t>
            </a:r>
            <a:r>
              <a:rPr lang="en-GB" sz="2400" dirty="0">
                <a:effectLst>
                  <a:outerShdw blurRad="38100" dist="38100" dir="2700000" algn="tl">
                    <a:srgbClr val="000000">
                      <a:alpha val="43137"/>
                    </a:srgbClr>
                  </a:outerShdw>
                </a:effectLst>
                <a:latin typeface="Bookman Old Style" pitchFamily="18" charset="0"/>
              </a:rPr>
              <a:t>-hydrazonoyl halides are compounds that have the general </a:t>
            </a:r>
            <a:r>
              <a:rPr lang="en-GB" sz="2400" dirty="0" smtClean="0">
                <a:effectLst>
                  <a:outerShdw blurRad="38100" dist="38100" dir="2700000" algn="tl">
                    <a:srgbClr val="000000">
                      <a:alpha val="43137"/>
                    </a:srgbClr>
                  </a:outerShdw>
                </a:effectLst>
                <a:latin typeface="Bookman Old Style" pitchFamily="18" charset="0"/>
              </a:rPr>
              <a:t>formula: </a:t>
            </a:r>
            <a:endParaRPr lang="ar-JO" sz="2400" dirty="0">
              <a:effectLst>
                <a:outerShdw blurRad="38100" dist="38100" dir="2700000" algn="tl">
                  <a:srgbClr val="000000">
                    <a:alpha val="43137"/>
                  </a:srgbClr>
                </a:outerShdw>
              </a:effectLst>
              <a:latin typeface="Bookman Old Style" pitchFamily="18" charset="0"/>
            </a:endParaRPr>
          </a:p>
        </p:txBody>
      </p:sp>
      <p:sp>
        <p:nvSpPr>
          <p:cNvPr id="3" name="Rectangle 2"/>
          <p:cNvSpPr/>
          <p:nvPr/>
        </p:nvSpPr>
        <p:spPr>
          <a:xfrm>
            <a:off x="1390918" y="5424033"/>
            <a:ext cx="8087931" cy="830997"/>
          </a:xfrm>
          <a:prstGeom prst="rect">
            <a:avLst/>
          </a:prstGeom>
        </p:spPr>
        <p:txBody>
          <a:bodyPr wrap="square">
            <a:spAutoFit/>
          </a:bodyPr>
          <a:lstStyle/>
          <a:p>
            <a:r>
              <a:rPr lang="en-GB" sz="2400" dirty="0">
                <a:effectLst>
                  <a:outerShdw blurRad="38100" dist="38100" dir="2700000" algn="tl">
                    <a:srgbClr val="000000">
                      <a:alpha val="43137"/>
                    </a:srgbClr>
                  </a:outerShdw>
                </a:effectLst>
                <a:latin typeface="Bookman Old Style" pitchFamily="18" charset="0"/>
              </a:rPr>
              <a:t>Several methods can be used in order to prepare </a:t>
            </a:r>
            <a:r>
              <a:rPr lang="en-GB" sz="2400" dirty="0" smtClean="0">
                <a:effectLst>
                  <a:outerShdw blurRad="38100" dist="38100" dir="2700000" algn="tl">
                    <a:srgbClr val="000000">
                      <a:alpha val="43137"/>
                    </a:srgbClr>
                  </a:outerShdw>
                </a:effectLst>
                <a:latin typeface="Bookman Old Style" pitchFamily="18" charset="0"/>
              </a:rPr>
              <a:t> </a:t>
            </a:r>
            <a:r>
              <a:rPr lang="en-GB" sz="2400" i="1" dirty="0" smtClean="0">
                <a:effectLst>
                  <a:outerShdw blurRad="38100" dist="38100" dir="2700000" algn="tl">
                    <a:srgbClr val="000000">
                      <a:alpha val="43137"/>
                    </a:srgbClr>
                  </a:outerShdw>
                </a:effectLst>
                <a:latin typeface="Bookman Old Style" pitchFamily="18" charset="0"/>
              </a:rPr>
              <a:t>bis</a:t>
            </a:r>
            <a:r>
              <a:rPr lang="en-GB" sz="2400" dirty="0" smtClean="0">
                <a:effectLst>
                  <a:outerShdw blurRad="38100" dist="38100" dir="2700000" algn="tl">
                    <a:srgbClr val="000000">
                      <a:alpha val="43137"/>
                    </a:srgbClr>
                  </a:outerShdw>
                </a:effectLst>
                <a:latin typeface="Bookman Old Style" pitchFamily="18" charset="0"/>
              </a:rPr>
              <a:t>-hydrazonoyl halides</a:t>
            </a:r>
            <a:endParaRPr lang="ar-JO" sz="2400" dirty="0">
              <a:effectLst>
                <a:outerShdw blurRad="38100" dist="38100" dir="2700000" algn="tl">
                  <a:srgbClr val="000000">
                    <a:alpha val="43137"/>
                  </a:srgbClr>
                </a:outerShdw>
              </a:effectLst>
              <a:latin typeface="Bookman Old Style" pitchFamily="18" charset="0"/>
            </a:endParaRPr>
          </a:p>
        </p:txBody>
      </p:sp>
      <p:sp>
        <p:nvSpPr>
          <p:cNvPr id="4" name="Footer Placeholder 3"/>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231779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Content Placeholder 2"/>
          <p:cNvSpPr>
            <a:spLocks noGrp="1"/>
          </p:cNvSpPr>
          <p:nvPr>
            <p:ph idx="1"/>
          </p:nvPr>
        </p:nvSpPr>
        <p:spPr>
          <a:xfrm>
            <a:off x="467058" y="360609"/>
            <a:ext cx="9438942" cy="2047741"/>
          </a:xfrm>
        </p:spPr>
        <p:txBody>
          <a:bodyPr>
            <a:normAutofit/>
          </a:bodyPr>
          <a:lstStyle/>
          <a:p>
            <a:pPr marL="0" indent="0">
              <a:spcBef>
                <a:spcPct val="0"/>
              </a:spcBef>
              <a:buNone/>
            </a:pPr>
            <a:r>
              <a:rPr lang="en-US" sz="4400" dirty="0" smtClean="0">
                <a:solidFill>
                  <a:schemeClr val="accent1"/>
                </a:solidFill>
                <a:latin typeface="+mj-lt"/>
                <a:ea typeface="+mj-ea"/>
                <a:cs typeface="Arial" charset="0"/>
              </a:rPr>
              <a:t>		</a:t>
            </a:r>
            <a:r>
              <a:rPr lang="en-US" sz="4400" dirty="0" err="1" smtClean="0">
                <a:solidFill>
                  <a:schemeClr val="accent1"/>
                </a:solidFill>
                <a:latin typeface="+mj-lt"/>
                <a:ea typeface="+mj-ea"/>
                <a:cs typeface="Arial" charset="0"/>
              </a:rPr>
              <a:t>Japp-Klingimann</a:t>
            </a:r>
            <a:r>
              <a:rPr lang="en-US" sz="4400" dirty="0" smtClean="0">
                <a:solidFill>
                  <a:schemeClr val="accent1"/>
                </a:solidFill>
                <a:latin typeface="+mj-lt"/>
                <a:ea typeface="+mj-ea"/>
                <a:cs typeface="Arial" charset="0"/>
              </a:rPr>
              <a:t> </a:t>
            </a:r>
            <a:r>
              <a:rPr lang="en-US" sz="4400" dirty="0">
                <a:solidFill>
                  <a:schemeClr val="accent1"/>
                </a:solidFill>
                <a:latin typeface="+mj-lt"/>
                <a:ea typeface="+mj-ea"/>
                <a:cs typeface="Arial" charset="0"/>
              </a:rPr>
              <a:t>reaction</a:t>
            </a:r>
          </a:p>
          <a:p>
            <a:pPr eaLnBrk="1" hangingPunct="1">
              <a:buFont typeface="Arial" pitchFamily="34" charset="0"/>
              <a:buNone/>
            </a:pPr>
            <a:endParaRPr lang="en-US" sz="800" dirty="0" smtClean="0">
              <a:latin typeface="Times New Roman" pitchFamily="18" charset="0"/>
              <a:cs typeface="Times New Roman" pitchFamily="18" charset="0"/>
            </a:endParaRPr>
          </a:p>
          <a:p>
            <a:pPr algn="just" eaLnBrk="1" hangingPunct="1">
              <a:buFont typeface="Arial" pitchFamily="34" charset="0"/>
              <a:buNone/>
            </a:pPr>
            <a:r>
              <a:rPr lang="en-US" sz="2400" dirty="0" smtClean="0">
                <a:latin typeface="Bookman Old Style" pitchFamily="18" charset="0"/>
                <a:cs typeface="Times New Roman" pitchFamily="18" charset="0"/>
              </a:rPr>
              <a:t>		Coupling of </a:t>
            </a:r>
            <a:r>
              <a:rPr lang="en-US" sz="2400" b="1" dirty="0" smtClean="0">
                <a:latin typeface="Bookman Old Style" pitchFamily="18" charset="0"/>
                <a:cs typeface="Times New Roman" pitchFamily="18" charset="0"/>
              </a:rPr>
              <a:t>aryl diazonium salts </a:t>
            </a:r>
            <a:r>
              <a:rPr lang="en-US" sz="2400" dirty="0" smtClean="0">
                <a:latin typeface="Bookman Old Style" pitchFamily="18" charset="0"/>
                <a:cs typeface="Times New Roman" pitchFamily="18" charset="0"/>
              </a:rPr>
              <a:t>with methinyl</a:t>
            </a:r>
            <a:r>
              <a:rPr lang="en-US" sz="2400" dirty="0">
                <a:latin typeface="Bookman Old Style" pitchFamily="18" charset="0"/>
                <a:cs typeface="Times New Roman" pitchFamily="18" charset="0"/>
              </a:rPr>
              <a:t> </a:t>
            </a:r>
            <a:r>
              <a:rPr lang="en-US" sz="2400" dirty="0" smtClean="0">
                <a:latin typeface="Bookman Old Style" pitchFamily="18" charset="0"/>
                <a:cs typeface="Times New Roman" pitchFamily="18" charset="0"/>
              </a:rPr>
              <a:t>compounds in basic aqueous media to yield </a:t>
            </a:r>
            <a:r>
              <a:rPr lang="en-US" sz="2400" b="1" dirty="0" smtClean="0">
                <a:latin typeface="Bookman Old Style" pitchFamily="18" charset="0"/>
                <a:cs typeface="Times New Roman" pitchFamily="18" charset="0"/>
              </a:rPr>
              <a:t>hydrazonoyl halides </a:t>
            </a:r>
            <a:r>
              <a:rPr lang="en-US" sz="2400" dirty="0" smtClean="0">
                <a:latin typeface="Bookman Old Style" pitchFamily="18" charset="0"/>
                <a:cs typeface="Times New Roman" pitchFamily="18" charset="0"/>
              </a:rPr>
              <a:t>.</a:t>
            </a:r>
          </a:p>
        </p:txBody>
      </p:sp>
      <p:sp>
        <p:nvSpPr>
          <p:cNvPr id="11269"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JO"/>
          </a:p>
        </p:txBody>
      </p:sp>
      <p:pic>
        <p:nvPicPr>
          <p:cNvPr id="12310"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3756" y="2216186"/>
            <a:ext cx="6665545" cy="4140165"/>
          </a:xfrm>
          <a:prstGeom prst="rect">
            <a:avLst/>
          </a:prstGeom>
          <a:solidFill>
            <a:schemeClr val="bg1"/>
          </a:solidFill>
          <a:ln>
            <a:noFill/>
          </a:ln>
          <a:effectLst/>
        </p:spPr>
      </p:pic>
      <p:sp>
        <p:nvSpPr>
          <p:cNvPr id="2" name="Footer Placeholder 1"/>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2047827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5460" y="1571223"/>
            <a:ext cx="8822028" cy="4618619"/>
          </a:xfrm>
        </p:spPr>
        <p:txBody>
          <a:bodyPr>
            <a:normAutofit/>
          </a:bodyPr>
          <a:lstStyle/>
          <a:p>
            <a:pPr>
              <a:buFont typeface="Wingdings" pitchFamily="2" charset="2"/>
              <a:buChar char="§"/>
            </a:pPr>
            <a:r>
              <a:rPr lang="en-US" sz="2400" dirty="0">
                <a:latin typeface="Bookman Old Style" pitchFamily="18" charset="0"/>
                <a:ea typeface="Times New Roman"/>
              </a:rPr>
              <a:t>Synthesis of Nʹ,Nʺ-(biphenyl-4,4ʹ-diyl)-</a:t>
            </a:r>
            <a:r>
              <a:rPr lang="en-US" sz="2400" dirty="0" smtClean="0">
                <a:latin typeface="Bookman Old Style" pitchFamily="18" charset="0"/>
                <a:ea typeface="Times New Roman"/>
              </a:rPr>
              <a:t>bis(2-oxopropane hydrazonoyl </a:t>
            </a:r>
            <a:r>
              <a:rPr lang="en-US" sz="2400" dirty="0">
                <a:latin typeface="Bookman Old Style" pitchFamily="18" charset="0"/>
                <a:ea typeface="Times New Roman"/>
              </a:rPr>
              <a:t>chloride</a:t>
            </a:r>
            <a:r>
              <a:rPr lang="en-US" sz="2400" dirty="0" smtClean="0">
                <a:latin typeface="Bookman Old Style" pitchFamily="18" charset="0"/>
                <a:ea typeface="Times New Roman"/>
              </a:rPr>
              <a:t>) </a:t>
            </a:r>
            <a:r>
              <a:rPr lang="en-US" sz="2400" b="1" dirty="0" smtClean="0">
                <a:latin typeface="Bookman Old Style" pitchFamily="18" charset="0"/>
                <a:ea typeface="Times New Roman"/>
              </a:rPr>
              <a:t>74</a:t>
            </a:r>
            <a:endParaRPr lang="ar-JO" sz="2400" b="1" dirty="0">
              <a:latin typeface="Bookman Old Style" pitchFamily="18" charset="0"/>
            </a:endParaRPr>
          </a:p>
        </p:txBody>
      </p:sp>
      <p:sp>
        <p:nvSpPr>
          <p:cNvPr id="4" name="Title 3"/>
          <p:cNvSpPr>
            <a:spLocks noGrp="1"/>
          </p:cNvSpPr>
          <p:nvPr>
            <p:ph type="title"/>
          </p:nvPr>
        </p:nvSpPr>
        <p:spPr>
          <a:xfrm>
            <a:off x="1858562" y="-1070891"/>
            <a:ext cx="7336631" cy="1008108"/>
          </a:xfrm>
        </p:spPr>
        <p:txBody>
          <a:bodyPr>
            <a:normAutofit/>
          </a:bodyPr>
          <a:lstStyle/>
          <a:p>
            <a:endParaRPr lang="ar-JO" sz="3600" dirty="0">
              <a:solidFill>
                <a:srgbClr val="002060"/>
              </a:solidFill>
              <a:latin typeface="Bookman Old Style" pitchFamily="18" charset="0"/>
            </a:endParaRP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7540" y="3013657"/>
            <a:ext cx="7632737" cy="2794716"/>
          </a:xfrm>
          <a:prstGeom prst="rect">
            <a:avLst/>
          </a:prstGeom>
          <a:solidFill>
            <a:schemeClr val="bg1"/>
          </a:solidFill>
          <a:ln>
            <a:solidFill>
              <a:srgbClr val="800000"/>
            </a:solidFill>
          </a:ln>
          <a:effectLst/>
        </p:spPr>
      </p:pic>
      <p:sp>
        <p:nvSpPr>
          <p:cNvPr id="2" name="Footer Placeholder 1"/>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93872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776664" y="4071669"/>
            <a:ext cx="2352675" cy="2649808"/>
          </a:xfrm>
        </p:spPr>
        <p:txBody>
          <a:bodyPr/>
          <a:lstStyle/>
          <a:p>
            <a:r>
              <a:rPr lang="en-GB" b="1" dirty="0"/>
              <a:t>Hashemite University, 2019 </a:t>
            </a:r>
            <a:endParaRPr lang="en-US" dirty="0"/>
          </a:p>
          <a:p>
            <a:endParaRPr lang="en-US" dirty="0"/>
          </a:p>
        </p:txBody>
      </p:sp>
      <p:sp>
        <p:nvSpPr>
          <p:cNvPr id="3" name="Content Placeholder 2"/>
          <p:cNvSpPr>
            <a:spLocks noGrp="1"/>
          </p:cNvSpPr>
          <p:nvPr>
            <p:ph idx="1"/>
          </p:nvPr>
        </p:nvSpPr>
        <p:spPr>
          <a:xfrm>
            <a:off x="1269207" y="1690688"/>
            <a:ext cx="7955756" cy="4486275"/>
          </a:xfrm>
        </p:spPr>
        <p:txBody>
          <a:bodyPr>
            <a:normAutofit/>
          </a:bodyPr>
          <a:lstStyle/>
          <a:p>
            <a:pPr algn="just"/>
            <a:r>
              <a:rPr lang="en-US" dirty="0"/>
              <a:t>Accordingly, scientist keep searching for new anticancer agents whether synthetic or natural. </a:t>
            </a:r>
            <a:r>
              <a:rPr lang="en-US" dirty="0" smtClean="0"/>
              <a:t>Following are some very recent publications pertaining to some important promising natural anticancer agent.</a:t>
            </a:r>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727620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581" y="1706742"/>
            <a:ext cx="4700788" cy="4278772"/>
          </a:xfrm>
          <a:prstGeom prst="rect">
            <a:avLst/>
          </a:prstGeom>
          <a:solidFill>
            <a:schemeClr val="bg1"/>
          </a:solidFill>
          <a:ln w="9525">
            <a:solidFill>
              <a:schemeClr val="tx1"/>
            </a:solidFill>
            <a:miter lim="800000"/>
            <a:headEnd/>
            <a:tailEnd/>
          </a:ln>
          <a:effectLst/>
        </p:spPr>
      </p:pic>
      <p:sp>
        <p:nvSpPr>
          <p:cNvPr id="4" name="Rectangle 3"/>
          <p:cNvSpPr/>
          <p:nvPr/>
        </p:nvSpPr>
        <p:spPr>
          <a:xfrm>
            <a:off x="1159099" y="620212"/>
            <a:ext cx="7997779" cy="867930"/>
          </a:xfrm>
          <a:prstGeom prst="rect">
            <a:avLst/>
          </a:prstGeom>
        </p:spPr>
        <p:txBody>
          <a:bodyPr wrap="square">
            <a:spAutoFit/>
          </a:bodyPr>
          <a:lstStyle/>
          <a:p>
            <a:pPr>
              <a:lnSpc>
                <a:spcPct val="90000"/>
              </a:lnSpc>
              <a:spcBef>
                <a:spcPct val="0"/>
              </a:spcBef>
              <a:buClr>
                <a:schemeClr val="accent3"/>
              </a:buClr>
            </a:pPr>
            <a:r>
              <a:rPr lang="en-US" sz="2400" dirty="0" smtClean="0">
                <a:latin typeface="Bookman Old Style" pitchFamily="18" charset="0"/>
              </a:rPr>
              <a:t>   </a:t>
            </a:r>
            <a:r>
              <a:rPr lang="en-US" sz="2800" dirty="0">
                <a:solidFill>
                  <a:schemeClr val="accent1"/>
                </a:solidFill>
                <a:latin typeface="+mj-lt"/>
                <a:ea typeface="+mj-ea"/>
                <a:cs typeface="Arial" charset="0"/>
              </a:rPr>
              <a:t>Synthesis and characterization of some new di-(N-piperaizyl)amidrazones (75a-s)</a:t>
            </a:r>
            <a:endParaRPr lang="ar-JO" sz="2800" dirty="0">
              <a:solidFill>
                <a:schemeClr val="accent1"/>
              </a:solidFill>
              <a:latin typeface="+mj-lt"/>
              <a:ea typeface="+mj-ea"/>
              <a:cs typeface="Arial" charset="0"/>
            </a:endParaRPr>
          </a:p>
        </p:txBody>
      </p:sp>
      <p:graphicFrame>
        <p:nvGraphicFramePr>
          <p:cNvPr id="6" name="Table 5"/>
          <p:cNvGraphicFramePr>
            <a:graphicFrameLocks noGrp="1"/>
          </p:cNvGraphicFramePr>
          <p:nvPr>
            <p:extLst/>
          </p:nvPr>
        </p:nvGraphicFramePr>
        <p:xfrm>
          <a:off x="5616306" y="1571222"/>
          <a:ext cx="3682240" cy="4598735"/>
        </p:xfrm>
        <a:graphic>
          <a:graphicData uri="http://schemas.openxmlformats.org/drawingml/2006/table">
            <a:tbl>
              <a:tblPr firstRow="1" firstCol="1" bandRow="1">
                <a:tableStyleId>{5C22544A-7EE6-4342-B048-85BDC9FD1C3A}</a:tableStyleId>
              </a:tblPr>
              <a:tblGrid>
                <a:gridCol w="565553"/>
                <a:gridCol w="1275567"/>
                <a:gridCol w="630506"/>
                <a:gridCol w="1210614"/>
              </a:tblGrid>
              <a:tr h="283336">
                <a:tc>
                  <a:txBody>
                    <a:bodyPr/>
                    <a:lstStyle/>
                    <a:p>
                      <a:pPr>
                        <a:lnSpc>
                          <a:spcPct val="115000"/>
                        </a:lnSpc>
                        <a:spcBef>
                          <a:spcPts val="1000"/>
                        </a:spcBef>
                        <a:spcAft>
                          <a:spcPts val="0"/>
                        </a:spcAft>
                      </a:pPr>
                      <a:r>
                        <a:rPr lang="en-GB" sz="1200" dirty="0">
                          <a:effectLst>
                            <a:outerShdw blurRad="38100" dist="38100" dir="2700000" algn="tl">
                              <a:srgbClr val="000000">
                                <a:alpha val="43137"/>
                              </a:srgbClr>
                            </a:outerShdw>
                          </a:effectLst>
                        </a:rPr>
                        <a:t>Entry</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r>
                        <a:rPr lang="en-GB" sz="1200" dirty="0" smtClean="0">
                          <a:effectLst>
                            <a:outerShdw blurRad="38100" dist="38100" dir="2700000" algn="tl">
                              <a:srgbClr val="000000">
                                <a:alpha val="43137"/>
                              </a:srgbClr>
                            </a:outerShdw>
                          </a:effectLst>
                        </a:rPr>
                        <a:t>Z</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GB" sz="1200" dirty="0">
                          <a:effectLst>
                            <a:outerShdw blurRad="38100" dist="38100" dir="2700000" algn="tl">
                              <a:srgbClr val="000000">
                                <a:alpha val="43137"/>
                              </a:srgbClr>
                            </a:outerShdw>
                          </a:effectLst>
                        </a:rPr>
                        <a:t> </a:t>
                      </a:r>
                      <a:r>
                        <a:rPr lang="en-GB" sz="1200" dirty="0" smtClean="0">
                          <a:effectLst>
                            <a:outerShdw blurRad="38100" dist="38100" dir="2700000" algn="tl">
                              <a:srgbClr val="000000">
                                <a:alpha val="43137"/>
                              </a:srgbClr>
                            </a:outerShdw>
                          </a:effectLst>
                        </a:rPr>
                        <a:t>Entry</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GB" sz="1200" dirty="0">
                          <a:effectLst>
                            <a:outerShdw blurRad="38100" dist="38100" dir="2700000" algn="tl">
                              <a:srgbClr val="000000">
                                <a:alpha val="43137"/>
                              </a:srgbClr>
                            </a:outerShdw>
                          </a:effectLst>
                        </a:rPr>
                        <a:t> </a:t>
                      </a:r>
                      <a:r>
                        <a:rPr lang="en-GB" sz="1200" dirty="0" smtClean="0">
                          <a:effectLst>
                            <a:outerShdw blurRad="38100" dist="38100" dir="2700000" algn="tl">
                              <a:srgbClr val="000000">
                                <a:alpha val="43137"/>
                              </a:srgbClr>
                            </a:outerShdw>
                          </a:effectLst>
                        </a:rPr>
                        <a:t>Z</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r>
              <a:tr h="376532">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a</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r>
                        <a:rPr lang="en-GB" sz="1000" dirty="0">
                          <a:effectLst/>
                        </a:rPr>
                        <a:t>N-H</a:t>
                      </a:r>
                      <a:endParaRPr lang="en-US" sz="1000" dirty="0">
                        <a:effectLst/>
                        <a:latin typeface="Calibri"/>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k</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endParaRPr lang="en-GB" sz="1000" dirty="0">
                        <a:effectLst/>
                        <a:latin typeface="Times New Roman"/>
                        <a:ea typeface="Calibri"/>
                        <a:cs typeface="Arial"/>
                      </a:endParaRPr>
                    </a:p>
                  </a:txBody>
                  <a:tcPr marL="59542" marR="59542" marT="0" marB="0"/>
                </a:tc>
              </a:tr>
              <a:tr h="318927">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b</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r>
                        <a:rPr lang="en-GB" sz="1000" dirty="0">
                          <a:effectLst/>
                        </a:rPr>
                        <a:t>N-Me</a:t>
                      </a:r>
                      <a:endParaRPr lang="en-US" sz="1000" dirty="0">
                        <a:effectLst/>
                        <a:latin typeface="Calibri"/>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l</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GB" sz="1000" dirty="0">
                          <a:effectLst/>
                        </a:rPr>
                        <a:t> </a:t>
                      </a:r>
                      <a:endParaRPr lang="en-US" sz="1000" dirty="0">
                        <a:effectLst/>
                      </a:endParaRPr>
                    </a:p>
                    <a:p>
                      <a:pPr algn="ctr">
                        <a:lnSpc>
                          <a:spcPct val="115000"/>
                        </a:lnSpc>
                        <a:spcAft>
                          <a:spcPts val="0"/>
                        </a:spcAft>
                      </a:pPr>
                      <a:r>
                        <a:rPr lang="en-GB" sz="1000" dirty="0">
                          <a:effectLst/>
                        </a:rPr>
                        <a:t>N-CO</a:t>
                      </a:r>
                      <a:r>
                        <a:rPr lang="en-GB" sz="1000" baseline="-25000" dirty="0">
                          <a:effectLst/>
                        </a:rPr>
                        <a:t>2</a:t>
                      </a:r>
                      <a:r>
                        <a:rPr lang="en-GB" sz="1000" dirty="0">
                          <a:effectLst/>
                        </a:rPr>
                        <a:t>Et</a:t>
                      </a:r>
                      <a:endParaRPr lang="en-US" sz="1000" dirty="0">
                        <a:effectLst/>
                        <a:latin typeface="Calibri"/>
                        <a:ea typeface="Calibri"/>
                        <a:cs typeface="Arial"/>
                      </a:endParaRPr>
                    </a:p>
                  </a:txBody>
                  <a:tcPr marL="59542" marR="59542" marT="0" marB="0"/>
                </a:tc>
              </a:tr>
              <a:tr h="352181">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c</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r>
                        <a:rPr lang="en-GB" sz="1000" dirty="0">
                          <a:effectLst/>
                        </a:rPr>
                        <a:t>N- Et</a:t>
                      </a:r>
                      <a:endParaRPr lang="en-US" sz="1000" dirty="0">
                        <a:effectLst/>
                        <a:latin typeface="Calibri"/>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r>
                        <a:rPr lang="en-GB" sz="1200" b="1" dirty="0" smtClean="0">
                          <a:solidFill>
                            <a:schemeClr val="bg1"/>
                          </a:solidFill>
                          <a:effectLst>
                            <a:outerShdw blurRad="38100" dist="38100" dir="2700000" algn="tl">
                              <a:srgbClr val="000000">
                                <a:alpha val="43137"/>
                              </a:srgbClr>
                            </a:outerShdw>
                          </a:effectLst>
                        </a:rPr>
                        <a:t>m</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GB" sz="1000" dirty="0">
                          <a:effectLst/>
                        </a:rPr>
                        <a:t> </a:t>
                      </a:r>
                      <a:r>
                        <a:rPr lang="en-GB" sz="1000" dirty="0" smtClean="0">
                          <a:effectLst/>
                        </a:rPr>
                        <a:t>N-CHO</a:t>
                      </a:r>
                      <a:endParaRPr lang="en-US" sz="1000" dirty="0">
                        <a:effectLst/>
                        <a:latin typeface="Calibri"/>
                        <a:ea typeface="Calibri"/>
                        <a:cs typeface="Arial"/>
                      </a:endParaRPr>
                    </a:p>
                  </a:txBody>
                  <a:tcPr marL="59542" marR="59542" marT="0" marB="0"/>
                </a:tc>
              </a:tr>
              <a:tr h="376532">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d</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r>
                        <a:rPr lang="en-GB" sz="1000" dirty="0">
                          <a:effectLst/>
                        </a:rPr>
                        <a:t>N-CH</a:t>
                      </a:r>
                      <a:r>
                        <a:rPr lang="en-GB" sz="1000" baseline="-25000" dirty="0">
                          <a:effectLst/>
                        </a:rPr>
                        <a:t>2</a:t>
                      </a:r>
                      <a:r>
                        <a:rPr lang="en-GB" sz="1000" dirty="0">
                          <a:effectLst/>
                        </a:rPr>
                        <a:t>CH</a:t>
                      </a:r>
                      <a:r>
                        <a:rPr lang="en-GB" sz="1000" baseline="-25000" dirty="0">
                          <a:effectLst/>
                        </a:rPr>
                        <a:t>2</a:t>
                      </a:r>
                      <a:r>
                        <a:rPr lang="en-GB" sz="1000" dirty="0">
                          <a:effectLst/>
                        </a:rPr>
                        <a:t>OH</a:t>
                      </a:r>
                      <a:endParaRPr lang="en-US" sz="1000" dirty="0">
                        <a:effectLst/>
                        <a:latin typeface="Calibri"/>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n</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endParaRPr lang="en-GB" sz="1000" dirty="0">
                        <a:effectLst/>
                        <a:latin typeface="Times New Roman"/>
                        <a:ea typeface="Calibri"/>
                        <a:cs typeface="Arial"/>
                      </a:endParaRPr>
                    </a:p>
                  </a:txBody>
                  <a:tcPr marL="59542" marR="59542" marT="0" marB="0"/>
                </a:tc>
              </a:tr>
              <a:tr h="447716">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e</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endParaRPr lang="en-GB" sz="1000" dirty="0">
                        <a:effectLst/>
                        <a:latin typeface="Times New Roman"/>
                        <a:ea typeface="Times New Roman"/>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o</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endParaRPr lang="en-GB" sz="1000" dirty="0">
                        <a:effectLst/>
                        <a:latin typeface="Times New Roman"/>
                        <a:ea typeface="Calibri"/>
                        <a:cs typeface="Arial"/>
                      </a:endParaRPr>
                    </a:p>
                  </a:txBody>
                  <a:tcPr marL="59542" marR="59542" marT="0" marB="0"/>
                </a:tc>
              </a:tr>
              <a:tr h="376532">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f</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endParaRPr lang="en-GB" sz="1000" dirty="0">
                        <a:effectLst/>
                        <a:latin typeface="Times New Roman"/>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p</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US" sz="1000" dirty="0">
                          <a:effectLst/>
                        </a:rPr>
                        <a:t> </a:t>
                      </a:r>
                    </a:p>
                    <a:p>
                      <a:pPr algn="ctr">
                        <a:lnSpc>
                          <a:spcPct val="115000"/>
                        </a:lnSpc>
                        <a:spcAft>
                          <a:spcPts val="0"/>
                        </a:spcAft>
                      </a:pPr>
                      <a:r>
                        <a:rPr lang="en-US" sz="1000" dirty="0">
                          <a:effectLst/>
                        </a:rPr>
                        <a:t>CH</a:t>
                      </a:r>
                      <a:r>
                        <a:rPr lang="en-US" sz="1000" baseline="-25000" dirty="0">
                          <a:effectLst/>
                        </a:rPr>
                        <a:t>2</a:t>
                      </a:r>
                      <a:endParaRPr lang="en-US" sz="1000" dirty="0">
                        <a:effectLst/>
                        <a:latin typeface="Calibri"/>
                        <a:ea typeface="Calibri"/>
                        <a:cs typeface="Arial"/>
                      </a:endParaRPr>
                    </a:p>
                  </a:txBody>
                  <a:tcPr marL="59542" marR="59542" marT="0" marB="0"/>
                </a:tc>
              </a:tr>
              <a:tr h="441627">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g</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endParaRPr lang="en-GB" sz="1000" dirty="0">
                        <a:effectLst/>
                        <a:latin typeface="Times New Roman"/>
                        <a:ea typeface="Times New Roman"/>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q</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endParaRPr lang="en-GB" sz="1000" dirty="0">
                        <a:effectLst/>
                        <a:latin typeface="Times New Roman"/>
                        <a:ea typeface="Calibri"/>
                        <a:cs typeface="Arial"/>
                      </a:endParaRPr>
                    </a:p>
                  </a:txBody>
                  <a:tcPr marL="59542" marR="59542" marT="0" marB="0"/>
                </a:tc>
              </a:tr>
              <a:tr h="465505">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h</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endParaRPr lang="en-GB" sz="1000" dirty="0">
                        <a:effectLst/>
                        <a:latin typeface="Times New Roman"/>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r</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GB" sz="1000" dirty="0">
                          <a:effectLst/>
                        </a:rPr>
                        <a:t> </a:t>
                      </a:r>
                      <a:endParaRPr lang="en-US" sz="1000" dirty="0">
                        <a:effectLst/>
                      </a:endParaRPr>
                    </a:p>
                    <a:p>
                      <a:pPr algn="ctr">
                        <a:lnSpc>
                          <a:spcPct val="115000"/>
                        </a:lnSpc>
                        <a:spcAft>
                          <a:spcPts val="0"/>
                        </a:spcAft>
                      </a:pPr>
                      <a:r>
                        <a:rPr lang="en-GB" sz="1000" dirty="0">
                          <a:effectLst/>
                        </a:rPr>
                        <a:t>S</a:t>
                      </a:r>
                      <a:endParaRPr lang="en-US" sz="1000" dirty="0">
                        <a:effectLst/>
                      </a:endParaRPr>
                    </a:p>
                    <a:p>
                      <a:pPr algn="ctr">
                        <a:lnSpc>
                          <a:spcPct val="115000"/>
                        </a:lnSpc>
                        <a:spcAft>
                          <a:spcPts val="0"/>
                        </a:spcAft>
                      </a:pPr>
                      <a:r>
                        <a:rPr lang="en-GB" sz="1000" dirty="0">
                          <a:effectLst/>
                        </a:rPr>
                        <a:t> </a:t>
                      </a:r>
                      <a:endParaRPr lang="en-US" sz="1000" dirty="0">
                        <a:effectLst/>
                        <a:latin typeface="Calibri"/>
                        <a:ea typeface="Calibri"/>
                        <a:cs typeface="Arial"/>
                      </a:endParaRPr>
                    </a:p>
                  </a:txBody>
                  <a:tcPr marL="59542" marR="59542" marT="0" marB="0"/>
                </a:tc>
              </a:tr>
              <a:tr h="376532">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i</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endParaRPr lang="en-GB" sz="1000" dirty="0">
                        <a:effectLst/>
                        <a:latin typeface="Times New Roman"/>
                        <a:ea typeface="Calibri"/>
                        <a:cs typeface="Arial"/>
                      </a:endParaRPr>
                    </a:p>
                  </a:txBody>
                  <a:tcPr marL="59542" marR="59542" marT="0" marB="0"/>
                </a:tc>
                <a:tc>
                  <a:txBody>
                    <a:bodyPr/>
                    <a:lstStyle/>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 </a:t>
                      </a:r>
                      <a:endParaRPr lang="en-US" sz="1200" b="1" dirty="0">
                        <a:solidFill>
                          <a:schemeClr val="bg1"/>
                        </a:solidFill>
                        <a:effectLst>
                          <a:outerShdw blurRad="38100" dist="38100" dir="2700000" algn="tl">
                            <a:srgbClr val="000000">
                              <a:alpha val="43137"/>
                            </a:srgbClr>
                          </a:outerShdw>
                        </a:effectLst>
                      </a:endParaRPr>
                    </a:p>
                    <a:p>
                      <a:pPr algn="ctr">
                        <a:lnSpc>
                          <a:spcPct val="115000"/>
                        </a:lnSpc>
                        <a:spcAft>
                          <a:spcPts val="0"/>
                        </a:spcAft>
                      </a:pPr>
                      <a:r>
                        <a:rPr lang="en-GB" sz="1200" b="1" dirty="0">
                          <a:solidFill>
                            <a:schemeClr val="bg1"/>
                          </a:solidFill>
                          <a:effectLst>
                            <a:outerShdw blurRad="38100" dist="38100" dir="2700000" algn="tl">
                              <a:srgbClr val="000000">
                                <a:alpha val="43137"/>
                              </a:srgbClr>
                            </a:outerShdw>
                          </a:effectLst>
                        </a:rPr>
                        <a:t>s</a:t>
                      </a:r>
                      <a:endParaRPr lang="en-US" sz="1200" b="1" dirty="0">
                        <a:solidFill>
                          <a:schemeClr val="bg1"/>
                        </a:solidFill>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Aft>
                          <a:spcPts val="0"/>
                        </a:spcAft>
                      </a:pPr>
                      <a:r>
                        <a:rPr lang="en-GB" sz="1000" dirty="0">
                          <a:effectLst/>
                        </a:rPr>
                        <a:t> </a:t>
                      </a:r>
                      <a:endParaRPr lang="en-US" sz="1000" dirty="0">
                        <a:effectLst/>
                      </a:endParaRPr>
                    </a:p>
                    <a:p>
                      <a:pPr algn="ctr">
                        <a:lnSpc>
                          <a:spcPct val="115000"/>
                        </a:lnSpc>
                        <a:spcAft>
                          <a:spcPts val="0"/>
                        </a:spcAft>
                      </a:pPr>
                      <a:r>
                        <a:rPr lang="en-GB" sz="1000" dirty="0">
                          <a:effectLst/>
                        </a:rPr>
                        <a:t>O</a:t>
                      </a:r>
                      <a:endParaRPr lang="en-US" sz="1000" dirty="0">
                        <a:effectLst/>
                        <a:latin typeface="Calibri"/>
                        <a:ea typeface="Calibri"/>
                        <a:cs typeface="Arial"/>
                      </a:endParaRPr>
                    </a:p>
                  </a:txBody>
                  <a:tcPr marL="59542" marR="59542" marT="0" marB="0"/>
                </a:tc>
              </a:tr>
              <a:tr h="376532">
                <a:tc>
                  <a:txBody>
                    <a:bodyPr/>
                    <a:lstStyle/>
                    <a:p>
                      <a:pPr algn="ctr">
                        <a:lnSpc>
                          <a:spcPct val="115000"/>
                        </a:lnSpc>
                        <a:spcBef>
                          <a:spcPts val="1000"/>
                        </a:spcBef>
                        <a:spcAft>
                          <a:spcPts val="0"/>
                        </a:spcAft>
                      </a:pPr>
                      <a:r>
                        <a:rPr lang="en-GB" sz="1200" dirty="0">
                          <a:effectLst>
                            <a:outerShdw blurRad="38100" dist="38100" dir="2700000" algn="tl">
                              <a:srgbClr val="000000">
                                <a:alpha val="43137"/>
                              </a:srgbClr>
                            </a:outerShdw>
                          </a:effectLst>
                        </a:rPr>
                        <a:t>j</a:t>
                      </a:r>
                      <a:endParaRPr lang="en-US" sz="1200" dirty="0">
                        <a:effectLst>
                          <a:outerShdw blurRad="38100" dist="38100" dir="2700000" algn="tl">
                            <a:srgbClr val="000000">
                              <a:alpha val="43137"/>
                            </a:srgbClr>
                          </a:outerShdw>
                        </a:effectLst>
                        <a:latin typeface="Calibri"/>
                        <a:ea typeface="Calibri"/>
                        <a:cs typeface="Arial"/>
                      </a:endParaRPr>
                    </a:p>
                  </a:txBody>
                  <a:tcPr marL="59542" marR="59542" marT="0" marB="0"/>
                </a:tc>
                <a:tc>
                  <a:txBody>
                    <a:bodyPr/>
                    <a:lstStyle/>
                    <a:p>
                      <a:pPr algn="ctr">
                        <a:lnSpc>
                          <a:spcPct val="115000"/>
                        </a:lnSpc>
                        <a:spcBef>
                          <a:spcPts val="1000"/>
                        </a:spcBef>
                        <a:spcAft>
                          <a:spcPts val="0"/>
                        </a:spcAft>
                      </a:pPr>
                      <a:endParaRPr lang="en-GB" sz="1000" dirty="0">
                        <a:effectLst/>
                        <a:latin typeface="Times New Roman"/>
                        <a:ea typeface="Times New Roman"/>
                        <a:cs typeface="Arial"/>
                      </a:endParaRPr>
                    </a:p>
                  </a:txBody>
                  <a:tcPr marL="59542" marR="59542" marT="0" marB="0"/>
                </a:tc>
                <a:tc>
                  <a:txBody>
                    <a:bodyPr/>
                    <a:lstStyle/>
                    <a:p>
                      <a:pPr algn="ctr">
                        <a:lnSpc>
                          <a:spcPct val="115000"/>
                        </a:lnSpc>
                        <a:spcAft>
                          <a:spcPts val="0"/>
                        </a:spcAft>
                      </a:pPr>
                      <a:r>
                        <a:rPr lang="en-GB" sz="1000" dirty="0">
                          <a:effectLst/>
                        </a:rPr>
                        <a:t> </a:t>
                      </a:r>
                      <a:endParaRPr lang="en-US" sz="1000" dirty="0">
                        <a:effectLst/>
                      </a:endParaRPr>
                    </a:p>
                    <a:p>
                      <a:pPr algn="ctr">
                        <a:lnSpc>
                          <a:spcPct val="115000"/>
                        </a:lnSpc>
                        <a:spcAft>
                          <a:spcPts val="0"/>
                        </a:spcAft>
                      </a:pPr>
                      <a:r>
                        <a:rPr lang="en-GB" sz="1000" dirty="0">
                          <a:effectLst/>
                        </a:rPr>
                        <a:t> </a:t>
                      </a:r>
                      <a:endParaRPr lang="en-US" sz="1000" dirty="0">
                        <a:effectLst/>
                        <a:latin typeface="Calibri"/>
                        <a:ea typeface="Calibri"/>
                        <a:cs typeface="Arial"/>
                      </a:endParaRPr>
                    </a:p>
                  </a:txBody>
                  <a:tcPr marL="59542" marR="59542" marT="0" marB="0"/>
                </a:tc>
                <a:tc>
                  <a:txBody>
                    <a:bodyPr/>
                    <a:lstStyle/>
                    <a:p>
                      <a:pPr algn="ctr">
                        <a:lnSpc>
                          <a:spcPct val="115000"/>
                        </a:lnSpc>
                        <a:spcAft>
                          <a:spcPts val="0"/>
                        </a:spcAft>
                      </a:pPr>
                      <a:r>
                        <a:rPr lang="en-GB" sz="1000" dirty="0">
                          <a:effectLst/>
                        </a:rPr>
                        <a:t> </a:t>
                      </a:r>
                      <a:endParaRPr lang="en-US" sz="1000" dirty="0">
                        <a:effectLst/>
                        <a:latin typeface="Calibri"/>
                        <a:ea typeface="Calibri"/>
                        <a:cs typeface="Arial"/>
                      </a:endParaRPr>
                    </a:p>
                  </a:txBody>
                  <a:tcPr marL="59542" marR="59542" marT="0" marB="0"/>
                </a:tc>
              </a:tr>
            </a:tbl>
          </a:graphicData>
        </a:graphic>
      </p:graphicFrame>
      <p:graphicFrame>
        <p:nvGraphicFramePr>
          <p:cNvPr id="7" name="Object 6"/>
          <p:cNvGraphicFramePr>
            <a:graphicFrameLocks noChangeAspect="1"/>
          </p:cNvGraphicFramePr>
          <p:nvPr>
            <p:extLst/>
          </p:nvPr>
        </p:nvGraphicFramePr>
        <p:xfrm>
          <a:off x="8283562" y="4467562"/>
          <a:ext cx="731649" cy="520284"/>
        </p:xfrm>
        <a:graphic>
          <a:graphicData uri="http://schemas.openxmlformats.org/presentationml/2006/ole">
            <mc:AlternateContent xmlns:mc="http://schemas.openxmlformats.org/markup-compatibility/2006">
              <mc:Choice xmlns:v="urn:schemas-microsoft-com:vml" Requires="v">
                <p:oleObj spid="_x0000_s39214" name="CS ChemDraw Drawing" r:id="rId4" imgW="796618" imgH="575319" progId="ChemDraw.Document.6.0">
                  <p:embed/>
                </p:oleObj>
              </mc:Choice>
              <mc:Fallback>
                <p:oleObj name="CS ChemDraw Drawing" r:id="rId4" imgW="796618" imgH="575319" progId="ChemDraw.Document.6.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3562" y="4467562"/>
                        <a:ext cx="731649" cy="520284"/>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nvPr>
        </p:nvGraphicFramePr>
        <p:xfrm>
          <a:off x="8121132" y="3646677"/>
          <a:ext cx="1035746" cy="398902"/>
        </p:xfrm>
        <a:graphic>
          <a:graphicData uri="http://schemas.openxmlformats.org/presentationml/2006/ole">
            <mc:AlternateContent xmlns:mc="http://schemas.openxmlformats.org/markup-compatibility/2006">
              <mc:Choice xmlns:v="urn:schemas-microsoft-com:vml" Requires="v">
                <p:oleObj spid="_x0000_s39215" name="CS ChemDraw Drawing" r:id="rId6" imgW="1483865" imgH="575768" progId="ChemDraw.Document.6.0">
                  <p:embed/>
                </p:oleObj>
              </mc:Choice>
              <mc:Fallback>
                <p:oleObj name="CS ChemDraw Drawing" r:id="rId6" imgW="1483865" imgH="575768" progId="ChemDraw.Document.6.0">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21132" y="3646677"/>
                        <a:ext cx="1035746" cy="398902"/>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nvPr>
        </p:nvGraphicFramePr>
        <p:xfrm>
          <a:off x="8360214" y="3135782"/>
          <a:ext cx="796664" cy="354393"/>
        </p:xfrm>
        <a:graphic>
          <a:graphicData uri="http://schemas.openxmlformats.org/presentationml/2006/ole">
            <mc:AlternateContent xmlns:mc="http://schemas.openxmlformats.org/markup-compatibility/2006">
              <mc:Choice xmlns:v="urn:schemas-microsoft-com:vml" Requires="v">
                <p:oleObj spid="_x0000_s39216" name="CS ChemDraw Drawing" r:id="rId8" imgW="939934" imgH="423256" progId="ChemDraw.Document.6.0">
                  <p:embed/>
                </p:oleObj>
              </mc:Choice>
              <mc:Fallback>
                <p:oleObj name="CS ChemDraw Drawing" r:id="rId8" imgW="939934" imgH="423256" progId="ChemDraw.Document.6.0">
                  <p:embed/>
                  <p:pic>
                    <p:nvPicPr>
                      <p:cNvPr id="0" name=""/>
                      <p:cNvPicPr>
                        <a:picLocks noChangeAspect="1" noChangeArrowheads="1"/>
                      </p:cNvPicPr>
                      <p:nvPr/>
                    </p:nvPicPr>
                    <p:blipFill>
                      <a:blip r:embed="rId9"/>
                      <a:srcRect/>
                      <a:stretch>
                        <a:fillRect/>
                      </a:stretch>
                    </p:blipFill>
                    <p:spPr bwMode="auto">
                      <a:xfrm>
                        <a:off x="8360214" y="3135782"/>
                        <a:ext cx="796664" cy="354393"/>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nvPr>
        </p:nvGraphicFramePr>
        <p:xfrm>
          <a:off x="8423453" y="1866028"/>
          <a:ext cx="733425" cy="362017"/>
        </p:xfrm>
        <a:graphic>
          <a:graphicData uri="http://schemas.openxmlformats.org/presentationml/2006/ole">
            <mc:AlternateContent xmlns:mc="http://schemas.openxmlformats.org/markup-compatibility/2006">
              <mc:Choice xmlns:v="urn:schemas-microsoft-com:vml" Requires="v">
                <p:oleObj spid="_x0000_s39217" name="CS ChemDraw Drawing" r:id="rId10" imgW="752548" imgH="418688" progId="ChemDraw.Document.6.0">
                  <p:embed/>
                </p:oleObj>
              </mc:Choice>
              <mc:Fallback>
                <p:oleObj name="CS ChemDraw Drawing" r:id="rId10" imgW="752548" imgH="418688" progId="ChemDraw.Document.6.0">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23453" y="1866028"/>
                        <a:ext cx="733425" cy="362017"/>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nvPr>
        </p:nvGraphicFramePr>
        <p:xfrm>
          <a:off x="6464523" y="5072870"/>
          <a:ext cx="618857" cy="432352"/>
        </p:xfrm>
        <a:graphic>
          <a:graphicData uri="http://schemas.openxmlformats.org/presentationml/2006/ole">
            <mc:AlternateContent xmlns:mc="http://schemas.openxmlformats.org/markup-compatibility/2006">
              <mc:Choice xmlns:v="urn:schemas-microsoft-com:vml" Requires="v">
                <p:oleObj spid="_x0000_s39218" name="CS ChemDraw Drawing" r:id="rId12" imgW="821381" imgH="575749" progId="ChemDraw.Document.6.0">
                  <p:embed/>
                </p:oleObj>
              </mc:Choice>
              <mc:Fallback>
                <p:oleObj name="CS ChemDraw Drawing" r:id="rId12" imgW="821381" imgH="575749" progId="ChemDraw.Document.6.0">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64523" y="5072870"/>
                        <a:ext cx="618857" cy="432352"/>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nvPr>
        </p:nvGraphicFramePr>
        <p:xfrm>
          <a:off x="6425886" y="4660745"/>
          <a:ext cx="786282" cy="350408"/>
        </p:xfrm>
        <a:graphic>
          <a:graphicData uri="http://schemas.openxmlformats.org/presentationml/2006/ole">
            <mc:AlternateContent xmlns:mc="http://schemas.openxmlformats.org/markup-compatibility/2006">
              <mc:Choice xmlns:v="urn:schemas-microsoft-com:vml" Requires="v">
                <p:oleObj spid="_x0000_s39219" name="CS ChemDraw Drawing" r:id="rId14" imgW="948975" imgH="418688" progId="ChemDraw.Document.6.0">
                  <p:embed/>
                </p:oleObj>
              </mc:Choice>
              <mc:Fallback>
                <p:oleObj name="CS ChemDraw Drawing" r:id="rId14" imgW="948975" imgH="418688" progId="ChemDraw.Document.6.0">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25886" y="4660745"/>
                        <a:ext cx="786282" cy="350408"/>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nvPr>
        </p:nvGraphicFramePr>
        <p:xfrm>
          <a:off x="6413008" y="4098054"/>
          <a:ext cx="799161" cy="355183"/>
        </p:xfrm>
        <a:graphic>
          <a:graphicData uri="http://schemas.openxmlformats.org/presentationml/2006/ole">
            <mc:AlternateContent xmlns:mc="http://schemas.openxmlformats.org/markup-compatibility/2006">
              <mc:Choice xmlns:v="urn:schemas-microsoft-com:vml" Requires="v">
                <p:oleObj spid="_x0000_s39220" name="CS ChemDraw Drawing" r:id="rId16" imgW="941420" imgH="418688" progId="ChemDraw.Document.6.0">
                  <p:embed/>
                </p:oleObj>
              </mc:Choice>
              <mc:Fallback>
                <p:oleObj name="CS ChemDraw Drawing" r:id="rId16" imgW="941420" imgH="418688" progId="ChemDraw.Document.6.0">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13008" y="4098054"/>
                        <a:ext cx="799161" cy="355183"/>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nvPr>
        </p:nvGraphicFramePr>
        <p:xfrm>
          <a:off x="6481248" y="3681043"/>
          <a:ext cx="872588" cy="330169"/>
        </p:xfrm>
        <a:graphic>
          <a:graphicData uri="http://schemas.openxmlformats.org/presentationml/2006/ole">
            <mc:AlternateContent xmlns:mc="http://schemas.openxmlformats.org/markup-compatibility/2006">
              <mc:Choice xmlns:v="urn:schemas-microsoft-com:vml" Requires="v">
                <p:oleObj spid="_x0000_s39221" name="CS ChemDraw Drawing" r:id="rId18" imgW="1100072" imgH="418688" progId="ChemDraw.Document.6.0">
                  <p:embed/>
                </p:oleObj>
              </mc:Choice>
              <mc:Fallback>
                <p:oleObj name="CS ChemDraw Drawing" r:id="rId18" imgW="1100072" imgH="418688" progId="ChemDraw.Document.6.0">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481248" y="3681043"/>
                        <a:ext cx="872588" cy="330169"/>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nvPr>
        </p:nvGraphicFramePr>
        <p:xfrm>
          <a:off x="6451645" y="3316015"/>
          <a:ext cx="902192" cy="373635"/>
        </p:xfrm>
        <a:graphic>
          <a:graphicData uri="http://schemas.openxmlformats.org/presentationml/2006/ole">
            <mc:AlternateContent xmlns:mc="http://schemas.openxmlformats.org/markup-compatibility/2006">
              <mc:Choice xmlns:v="urn:schemas-microsoft-com:vml" Requires="v">
                <p:oleObj spid="_x0000_s39222" name="CS ChemDraw Drawing" r:id="rId20" imgW="1022266" imgH="418667" progId="ChemDraw.Document.6.0">
                  <p:embed/>
                </p:oleObj>
              </mc:Choice>
              <mc:Fallback>
                <p:oleObj name="CS ChemDraw Drawing" r:id="rId20" imgW="1022266" imgH="418667" progId="ChemDraw.Document.6.0">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451645" y="3316015"/>
                        <a:ext cx="902192" cy="373635"/>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nvPr>
        </p:nvGraphicFramePr>
        <p:xfrm>
          <a:off x="6403975" y="5421393"/>
          <a:ext cx="895350" cy="409575"/>
        </p:xfrm>
        <a:graphic>
          <a:graphicData uri="http://schemas.openxmlformats.org/presentationml/2006/ole">
            <mc:AlternateContent xmlns:mc="http://schemas.openxmlformats.org/markup-compatibility/2006">
              <mc:Choice xmlns:v="urn:schemas-microsoft-com:vml" Requires="v">
                <p:oleObj spid="_x0000_s39223" name="CS ChemDraw Drawing" r:id="rId22" imgW="943099" imgH="425142" progId="ChemDraw.Document.6.0">
                  <p:embed/>
                </p:oleObj>
              </mc:Choice>
              <mc:Fallback>
                <p:oleObj name="CS ChemDraw Drawing" r:id="rId22" imgW="943099" imgH="425142" progId="ChemDraw.Document.6.0">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403975" y="5421393"/>
                        <a:ext cx="89535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Footer Placeholder 2"/>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188231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709" y="1490788"/>
            <a:ext cx="6771736" cy="2308324"/>
          </a:xfrm>
          <a:prstGeom prst="rect">
            <a:avLst/>
          </a:prstGeom>
        </p:spPr>
        <p:txBody>
          <a:bodyPr wrap="square">
            <a:spAutoFit/>
          </a:bodyPr>
          <a:lstStyle/>
          <a:p>
            <a:pPr algn="just">
              <a:lnSpc>
                <a:spcPct val="150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Al-</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Qtaitat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al., 2018.</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Synthesis, characterization, and bioactivity of new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bis</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amidrazone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derivatives as possible anticancer agents”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Med. Chem. Res.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2018</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27</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1419–1431.</a:t>
            </a:r>
            <a:endParaRPr lang="en-US" sz="2400" dirty="0">
              <a:effectLst/>
              <a:latin typeface="Times New Roman" panose="02020603050405020304" pitchFamily="18" charset="0"/>
              <a:ea typeface="Times New Roman" panose="02020603050405020304" pitchFamily="18" charset="0"/>
            </a:endParaRPr>
          </a:p>
        </p:txBody>
      </p:sp>
      <p:sp>
        <p:nvSpPr>
          <p:cNvPr id="3" name="Footer Placeholder 2"/>
          <p:cNvSpPr>
            <a:spLocks noGrp="1"/>
          </p:cNvSpPr>
          <p:nvPr>
            <p:ph type="ftr" sz="quarter" idx="11"/>
          </p:nvPr>
        </p:nvSpPr>
        <p:spPr>
          <a:xfrm>
            <a:off x="3353969" y="4501672"/>
            <a:ext cx="2352675" cy="365125"/>
          </a:xfrm>
        </p:spPr>
        <p:txBody>
          <a:bodyPr/>
          <a:lstStyle/>
          <a:p>
            <a:r>
              <a:rPr lang="en-GB" b="1" dirty="0"/>
              <a:t>Hashemite University, 2019 </a:t>
            </a:r>
            <a:endParaRPr lang="en-US" dirty="0"/>
          </a:p>
        </p:txBody>
      </p:sp>
    </p:spTree>
    <p:extLst>
      <p:ext uri="{BB962C8B-B14F-4D97-AF65-F5344CB8AC3E}">
        <p14:creationId xmlns:p14="http://schemas.microsoft.com/office/powerpoint/2010/main" val="11897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06830" y="656826"/>
          <a:ext cx="7160651" cy="6409216"/>
        </p:xfrm>
        <a:graphic>
          <a:graphicData uri="http://schemas.openxmlformats.org/drawingml/2006/table">
            <a:tbl>
              <a:tblPr firstRow="1" firstCol="1" bandRow="1">
                <a:tableStyleId>{5C22544A-7EE6-4342-B048-85BDC9FD1C3A}</a:tableStyleId>
              </a:tblPr>
              <a:tblGrid>
                <a:gridCol w="1615375"/>
                <a:gridCol w="1615375"/>
                <a:gridCol w="1615375"/>
                <a:gridCol w="2314526"/>
              </a:tblGrid>
              <a:tr h="7307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 </a:t>
                      </a:r>
                    </a:p>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Compound</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IC</a:t>
                      </a:r>
                      <a:r>
                        <a:rPr lang="en-US" sz="1600" b="1" baseline="-25000" dirty="0">
                          <a:effectLst>
                            <a:outerShdw blurRad="38100" dist="38100" dir="2700000" algn="tl">
                              <a:srgbClr val="000000">
                                <a:alpha val="43137"/>
                              </a:srgbClr>
                            </a:outerShdw>
                          </a:effectLst>
                          <a:latin typeface="Bookman Old Style" pitchFamily="18" charset="0"/>
                        </a:rPr>
                        <a:t>50</a:t>
                      </a:r>
                      <a:r>
                        <a:rPr lang="en-US" sz="1600" b="1" dirty="0">
                          <a:effectLst>
                            <a:outerShdw blurRad="38100" dist="38100" dir="2700000" algn="tl">
                              <a:srgbClr val="000000">
                                <a:alpha val="43137"/>
                              </a:srgbClr>
                            </a:outerShdw>
                          </a:effectLst>
                          <a:latin typeface="Bookman Old Style" pitchFamily="18" charset="0"/>
                        </a:rPr>
                        <a:t>(</a:t>
                      </a:r>
                      <a:r>
                        <a:rPr lang="en-US" sz="1600" b="1" dirty="0" err="1">
                          <a:effectLst>
                            <a:outerShdw blurRad="38100" dist="38100" dir="2700000" algn="tl">
                              <a:srgbClr val="000000">
                                <a:alpha val="43137"/>
                              </a:srgbClr>
                            </a:outerShdw>
                          </a:effectLst>
                          <a:latin typeface="Bookman Old Style" pitchFamily="18" charset="0"/>
                        </a:rPr>
                        <a:t>μM</a:t>
                      </a:r>
                      <a:r>
                        <a:rPr lang="en-US" sz="1600" b="1" dirty="0">
                          <a:effectLst>
                            <a:outerShdw blurRad="38100" dist="38100" dir="2700000" algn="tl">
                              <a:srgbClr val="000000">
                                <a:alpha val="43137"/>
                              </a:srgbClr>
                            </a:outerShdw>
                          </a:effectLst>
                          <a:latin typeface="Bookman Old Style" pitchFamily="18" charset="0"/>
                        </a:rPr>
                        <a:t>) ± SD</a:t>
                      </a:r>
                    </a:p>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MCF-7</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IC</a:t>
                      </a:r>
                      <a:r>
                        <a:rPr lang="en-US" sz="1600" b="1" baseline="-25000" dirty="0">
                          <a:effectLst>
                            <a:outerShdw blurRad="38100" dist="38100" dir="2700000" algn="tl">
                              <a:srgbClr val="000000">
                                <a:alpha val="43137"/>
                              </a:srgbClr>
                            </a:outerShdw>
                          </a:effectLst>
                          <a:latin typeface="Bookman Old Style" pitchFamily="18" charset="0"/>
                        </a:rPr>
                        <a:t>50</a:t>
                      </a:r>
                      <a:r>
                        <a:rPr lang="en-US" sz="1600" b="1" dirty="0">
                          <a:effectLst>
                            <a:outerShdw blurRad="38100" dist="38100" dir="2700000" algn="tl">
                              <a:srgbClr val="000000">
                                <a:alpha val="43137"/>
                              </a:srgbClr>
                            </a:outerShdw>
                          </a:effectLst>
                          <a:latin typeface="Bookman Old Style" pitchFamily="18" charset="0"/>
                        </a:rPr>
                        <a:t>(</a:t>
                      </a:r>
                      <a:r>
                        <a:rPr lang="en-US" sz="1600" b="1" dirty="0" err="1">
                          <a:effectLst>
                            <a:outerShdw blurRad="38100" dist="38100" dir="2700000" algn="tl">
                              <a:srgbClr val="000000">
                                <a:alpha val="43137"/>
                              </a:srgbClr>
                            </a:outerShdw>
                          </a:effectLst>
                          <a:latin typeface="Bookman Old Style" pitchFamily="18" charset="0"/>
                        </a:rPr>
                        <a:t>μM</a:t>
                      </a:r>
                      <a:r>
                        <a:rPr lang="en-US" sz="1600" b="1" dirty="0">
                          <a:effectLst>
                            <a:outerShdw blurRad="38100" dist="38100" dir="2700000" algn="tl">
                              <a:srgbClr val="000000">
                                <a:alpha val="43137"/>
                              </a:srgbClr>
                            </a:outerShdw>
                          </a:effectLst>
                          <a:latin typeface="Bookman Old Style" pitchFamily="18" charset="0"/>
                        </a:rPr>
                        <a:t>) ± SD</a:t>
                      </a:r>
                    </a:p>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Caco-2</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IC</a:t>
                      </a:r>
                      <a:r>
                        <a:rPr lang="en-US" sz="1600" b="1" baseline="-25000" dirty="0">
                          <a:effectLst>
                            <a:outerShdw blurRad="38100" dist="38100" dir="2700000" algn="tl">
                              <a:srgbClr val="000000">
                                <a:alpha val="43137"/>
                              </a:srgbClr>
                            </a:outerShdw>
                          </a:effectLst>
                          <a:latin typeface="Bookman Old Style" pitchFamily="18" charset="0"/>
                        </a:rPr>
                        <a:t>50</a:t>
                      </a:r>
                      <a:r>
                        <a:rPr lang="en-US" sz="1600" b="1" dirty="0">
                          <a:effectLst>
                            <a:outerShdw blurRad="38100" dist="38100" dir="2700000" algn="tl">
                              <a:srgbClr val="000000">
                                <a:alpha val="43137"/>
                              </a:srgbClr>
                            </a:outerShdw>
                          </a:effectLst>
                          <a:latin typeface="Bookman Old Style" pitchFamily="18" charset="0"/>
                        </a:rPr>
                        <a:t>(</a:t>
                      </a:r>
                      <a:r>
                        <a:rPr lang="en-US" sz="1600" b="1" dirty="0" err="1">
                          <a:effectLst>
                            <a:outerShdw blurRad="38100" dist="38100" dir="2700000" algn="tl">
                              <a:srgbClr val="000000">
                                <a:alpha val="43137"/>
                              </a:srgbClr>
                            </a:outerShdw>
                          </a:effectLst>
                          <a:latin typeface="Bookman Old Style" pitchFamily="18" charset="0"/>
                        </a:rPr>
                        <a:t>μM</a:t>
                      </a:r>
                      <a:r>
                        <a:rPr lang="en-US" sz="1600" b="1" dirty="0">
                          <a:effectLst>
                            <a:outerShdw blurRad="38100" dist="38100" dir="2700000" algn="tl">
                              <a:srgbClr val="000000">
                                <a:alpha val="43137"/>
                              </a:srgbClr>
                            </a:outerShdw>
                          </a:effectLst>
                          <a:latin typeface="Bookman Old Style" pitchFamily="18" charset="0"/>
                        </a:rPr>
                        <a:t>) ± SD</a:t>
                      </a:r>
                    </a:p>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K562</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54483">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75a</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8±1</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7±2</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6±1</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75b</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7±0.5</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8±1</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8±1</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54483">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75c</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a:solidFill>
                            <a:srgbClr val="C00000"/>
                          </a:solidFill>
                          <a:effectLst>
                            <a:outerShdw blurRad="38100" dist="38100" dir="2700000" algn="tl">
                              <a:srgbClr val="000000">
                                <a:alpha val="43137"/>
                              </a:srgbClr>
                            </a:outerShdw>
                          </a:effectLst>
                          <a:latin typeface="Bookman Old Style" pitchFamily="18" charset="0"/>
                        </a:rPr>
                        <a:t>8±0.4</a:t>
                      </a:r>
                      <a:endParaRPr lang="en-US" sz="2000" b="1">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a:solidFill>
                            <a:srgbClr val="C00000"/>
                          </a:solidFill>
                          <a:effectLst>
                            <a:outerShdw blurRad="38100" dist="38100" dir="2700000" algn="tl">
                              <a:srgbClr val="000000">
                                <a:alpha val="43137"/>
                              </a:srgbClr>
                            </a:outerShdw>
                          </a:effectLst>
                          <a:latin typeface="Bookman Old Style" pitchFamily="18" charset="0"/>
                        </a:rPr>
                        <a:t>8±1</a:t>
                      </a:r>
                      <a:endParaRPr lang="en-US" sz="2000" b="1">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7±1</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75d</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a:solidFill>
                            <a:srgbClr val="C00000"/>
                          </a:solidFill>
                          <a:effectLst>
                            <a:outerShdw blurRad="38100" dist="38100" dir="2700000" algn="tl">
                              <a:srgbClr val="000000">
                                <a:alpha val="43137"/>
                              </a:srgbClr>
                            </a:outerShdw>
                          </a:effectLst>
                          <a:latin typeface="Bookman Old Style" pitchFamily="18" charset="0"/>
                        </a:rPr>
                        <a:t>4±0.2</a:t>
                      </a:r>
                      <a:endParaRPr lang="en-US" sz="2000" b="1">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a:solidFill>
                            <a:srgbClr val="C00000"/>
                          </a:solidFill>
                          <a:effectLst>
                            <a:outerShdw blurRad="38100" dist="38100" dir="2700000" algn="tl">
                              <a:srgbClr val="000000">
                                <a:alpha val="43137"/>
                              </a:srgbClr>
                            </a:outerShdw>
                          </a:effectLst>
                          <a:latin typeface="Bookman Old Style" pitchFamily="18" charset="0"/>
                        </a:rPr>
                        <a:t>3±0.7</a:t>
                      </a:r>
                      <a:endParaRPr lang="en-US" sz="2000" b="1">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3±0.2</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43598">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75e</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75f</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75g</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75h</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75i</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75j</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75k</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75l</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75m</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19±1</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21±2</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2000" b="1" dirty="0">
                          <a:solidFill>
                            <a:srgbClr val="C00000"/>
                          </a:solidFill>
                          <a:effectLst>
                            <a:outerShdw blurRad="38100" dist="38100" dir="2700000" algn="tl">
                              <a:srgbClr val="000000">
                                <a:alpha val="43137"/>
                              </a:srgbClr>
                            </a:outerShdw>
                          </a:effectLst>
                          <a:latin typeface="Bookman Old Style" pitchFamily="18" charset="0"/>
                        </a:rPr>
                        <a:t>18±2</a:t>
                      </a:r>
                      <a:endParaRPr lang="en-US" sz="2000" b="1" dirty="0">
                        <a:solidFill>
                          <a:srgbClr val="C00000"/>
                        </a:solidFill>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75n</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75o</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75p</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67±4</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73±5</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59±3</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75q</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69192">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75r</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r h="243598">
                <a:tc>
                  <a:txBody>
                    <a:bodyPr/>
                    <a:lstStyle/>
                    <a:p>
                      <a:pPr algn="ctr">
                        <a:lnSpc>
                          <a:spcPct val="115000"/>
                        </a:lnSpc>
                        <a:spcAft>
                          <a:spcPts val="0"/>
                        </a:spcAft>
                      </a:pPr>
                      <a:r>
                        <a:rPr lang="en-US" sz="1600" b="1" dirty="0">
                          <a:effectLst>
                            <a:outerShdw blurRad="38100" dist="38100" dir="2700000" algn="tl">
                              <a:srgbClr val="000000">
                                <a:alpha val="43137"/>
                              </a:srgbClr>
                            </a:outerShdw>
                          </a:effectLst>
                          <a:latin typeface="Bookman Old Style" pitchFamily="18" charset="0"/>
                        </a:rPr>
                        <a:t>75s</a:t>
                      </a:r>
                      <a:endParaRPr lang="en-US" sz="1600" b="1"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a:effectLst>
                            <a:outerShdw blurRad="38100" dist="38100" dir="2700000" algn="tl">
                              <a:srgbClr val="000000">
                                <a:alpha val="43137"/>
                              </a:srgbClr>
                            </a:outerShdw>
                          </a:effectLst>
                          <a:latin typeface="Bookman Old Style" pitchFamily="18" charset="0"/>
                        </a:rPr>
                        <a:t>&gt;100 uM</a:t>
                      </a:r>
                      <a:endParaRPr lang="en-US" sz="1600" b="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c>
                  <a:txBody>
                    <a:bodyPr/>
                    <a:lstStyle/>
                    <a:p>
                      <a:pPr algn="ctr">
                        <a:lnSpc>
                          <a:spcPct val="115000"/>
                        </a:lnSpc>
                        <a:spcAft>
                          <a:spcPts val="0"/>
                        </a:spcAft>
                      </a:pPr>
                      <a:r>
                        <a:rPr lang="en-US" sz="1600" b="0" dirty="0">
                          <a:effectLst>
                            <a:outerShdw blurRad="38100" dist="38100" dir="2700000" algn="tl">
                              <a:srgbClr val="000000">
                                <a:alpha val="43137"/>
                              </a:srgbClr>
                            </a:outerShdw>
                          </a:effectLst>
                          <a:latin typeface="Bookman Old Style" pitchFamily="18" charset="0"/>
                        </a:rPr>
                        <a:t>&gt;100 </a:t>
                      </a:r>
                      <a:r>
                        <a:rPr lang="en-US" sz="1600" b="0" dirty="0" err="1">
                          <a:effectLst>
                            <a:outerShdw blurRad="38100" dist="38100" dir="2700000" algn="tl">
                              <a:srgbClr val="000000">
                                <a:alpha val="43137"/>
                              </a:srgbClr>
                            </a:outerShdw>
                          </a:effectLst>
                          <a:latin typeface="Bookman Old Style" pitchFamily="18" charset="0"/>
                        </a:rPr>
                        <a:t>uM</a:t>
                      </a:r>
                      <a:endParaRPr lang="en-US" sz="1600" b="0" dirty="0">
                        <a:effectLst>
                          <a:outerShdw blurRad="38100" dist="38100" dir="2700000" algn="tl">
                            <a:srgbClr val="000000">
                              <a:alpha val="43137"/>
                            </a:srgbClr>
                          </a:outerShdw>
                        </a:effectLst>
                        <a:latin typeface="Bookman Old Style" pitchFamily="18" charset="0"/>
                        <a:ea typeface="Calibri"/>
                        <a:cs typeface="Arial"/>
                      </a:endParaRPr>
                    </a:p>
                  </a:txBody>
                  <a:tcPr marL="59957" marR="59957" marT="0" marB="0"/>
                </a:tc>
              </a:tr>
            </a:tbl>
          </a:graphicData>
        </a:graphic>
      </p:graphicFrame>
      <p:sp>
        <p:nvSpPr>
          <p:cNvPr id="5" name="Rectangle 4"/>
          <p:cNvSpPr/>
          <p:nvPr/>
        </p:nvSpPr>
        <p:spPr>
          <a:xfrm>
            <a:off x="2180286" y="0"/>
            <a:ext cx="6615984" cy="646331"/>
          </a:xfrm>
          <a:prstGeom prst="rect">
            <a:avLst/>
          </a:prstGeom>
        </p:spPr>
        <p:txBody>
          <a:bodyPr wrap="square">
            <a:spAutoFit/>
          </a:bodyPr>
          <a:lstStyle/>
          <a:p>
            <a:pPr>
              <a:lnSpc>
                <a:spcPct val="90000"/>
              </a:lnSpc>
              <a:spcBef>
                <a:spcPct val="0"/>
              </a:spcBef>
              <a:buClr>
                <a:schemeClr val="accent3"/>
              </a:buClr>
            </a:pPr>
            <a:r>
              <a:rPr lang="en-US" sz="4000" dirty="0">
                <a:solidFill>
                  <a:schemeClr val="accent1"/>
                </a:solidFill>
                <a:latin typeface="+mj-lt"/>
                <a:ea typeface="+mj-ea"/>
                <a:cs typeface="Arial" charset="0"/>
              </a:rPr>
              <a:t>Amidrazones: Anticancer</a:t>
            </a:r>
            <a:endParaRPr lang="ar-JO" sz="4000" dirty="0">
              <a:solidFill>
                <a:schemeClr val="accent1"/>
              </a:solidFill>
              <a:latin typeface="+mj-lt"/>
              <a:ea typeface="+mj-ea"/>
              <a:cs typeface="Arial" charset="0"/>
            </a:endParaRPr>
          </a:p>
        </p:txBody>
      </p:sp>
      <p:sp>
        <p:nvSpPr>
          <p:cNvPr id="2" name="Footer Placeholder 1"/>
          <p:cNvSpPr>
            <a:spLocks noGrp="1"/>
          </p:cNvSpPr>
          <p:nvPr>
            <p:ph type="ftr" sz="quarter" idx="11"/>
          </p:nvPr>
        </p:nvSpPr>
        <p:spPr/>
        <p:txBody>
          <a:bodyPr/>
          <a:lstStyle/>
          <a:p>
            <a:r>
              <a:rPr lang="en-US" smtClean="0"/>
              <a:t>University of Swabi/Conference 2019 </a:t>
            </a:r>
            <a:endParaRPr lang="en-US" dirty="0"/>
          </a:p>
        </p:txBody>
      </p:sp>
    </p:spTree>
    <p:extLst>
      <p:ext uri="{BB962C8B-B14F-4D97-AF65-F5344CB8AC3E}">
        <p14:creationId xmlns:p14="http://schemas.microsoft.com/office/powerpoint/2010/main" val="100856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B7BAC7-FE87-40F6-AA24-4F4685D1B022}" type="slidenum">
              <a:rPr lang="en-US" smtClean="0"/>
              <a:pPr/>
              <a:t>33</a:t>
            </a:fld>
            <a:endParaRPr lang="en-US" dirty="0"/>
          </a:p>
        </p:txBody>
      </p:sp>
      <p:sp>
        <p:nvSpPr>
          <p:cNvPr id="3" name="Title 2"/>
          <p:cNvSpPr>
            <a:spLocks noGrp="1"/>
          </p:cNvSpPr>
          <p:nvPr>
            <p:ph type="title"/>
          </p:nvPr>
        </p:nvSpPr>
        <p:spPr>
          <a:xfrm>
            <a:off x="1820248" y="0"/>
            <a:ext cx="7336631" cy="1325563"/>
          </a:xfrm>
        </p:spPr>
        <p:txBody>
          <a:bodyPr>
            <a:normAutofit/>
          </a:bodyPr>
          <a:lstStyle/>
          <a:p>
            <a:r>
              <a:rPr lang="en-US" sz="3600" b="1" dirty="0" smtClean="0">
                <a:solidFill>
                  <a:srgbClr val="800000"/>
                </a:solidFill>
                <a:latin typeface="Bookman Old Style" pitchFamily="18" charset="0"/>
              </a:rPr>
              <a:t>Cinnolines</a:t>
            </a:r>
            <a:endParaRPr lang="ar-JO" sz="3600" dirty="0">
              <a:solidFill>
                <a:srgbClr val="800000"/>
              </a:solidFill>
              <a:latin typeface="Bookman Old Style" pitchFamily="18" charset="0"/>
            </a:endParaRPr>
          </a:p>
        </p:txBody>
      </p:sp>
      <p:sp>
        <p:nvSpPr>
          <p:cNvPr id="4"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JO"/>
          </a:p>
        </p:txBody>
      </p:sp>
      <p:graphicFrame>
        <p:nvGraphicFramePr>
          <p:cNvPr id="5" name="Object 4"/>
          <p:cNvGraphicFramePr>
            <a:graphicFrameLocks noChangeAspect="1"/>
          </p:cNvGraphicFramePr>
          <p:nvPr>
            <p:extLst>
              <p:ext uri="{D42A27DB-BD31-4B8C-83A1-F6EECF244321}">
                <p14:modId xmlns:p14="http://schemas.microsoft.com/office/powerpoint/2010/main" val="4112926575"/>
              </p:ext>
            </p:extLst>
          </p:nvPr>
        </p:nvGraphicFramePr>
        <p:xfrm>
          <a:off x="3500438" y="2047875"/>
          <a:ext cx="2970212" cy="1976438"/>
        </p:xfrm>
        <a:graphic>
          <a:graphicData uri="http://schemas.openxmlformats.org/presentationml/2006/ole">
            <mc:AlternateContent xmlns:mc="http://schemas.openxmlformats.org/markup-compatibility/2006">
              <mc:Choice xmlns:v="urn:schemas-microsoft-com:vml" Requires="v">
                <p:oleObj spid="_x0000_s39957" name="CS ChemDraw Drawing" r:id="rId3" imgW="2128680" imgH="1411920" progId="ChemDraw.Document.6.0">
                  <p:embed/>
                </p:oleObj>
              </mc:Choice>
              <mc:Fallback>
                <p:oleObj name="CS ChemDraw Drawing" r:id="rId3" imgW="2128680" imgH="1411920" progId="ChemDraw.Document.6.0">
                  <p:embed/>
                  <p:pic>
                    <p:nvPicPr>
                      <p:cNvPr id="0" name=""/>
                      <p:cNvPicPr>
                        <a:picLocks noChangeAspect="1" noChangeArrowheads="1"/>
                      </p:cNvPicPr>
                      <p:nvPr/>
                    </p:nvPicPr>
                    <p:blipFill>
                      <a:blip r:embed="rId4"/>
                      <a:srcRect/>
                      <a:stretch>
                        <a:fillRect/>
                      </a:stretch>
                    </p:blipFill>
                    <p:spPr bwMode="auto">
                      <a:xfrm>
                        <a:off x="3500438" y="2047875"/>
                        <a:ext cx="2970212" cy="1976438"/>
                      </a:xfrm>
                      <a:prstGeom prst="rect">
                        <a:avLst/>
                      </a:prstGeom>
                      <a:solidFill>
                        <a:schemeClr val="bg1"/>
                      </a:solidFill>
                    </p:spPr>
                  </p:pic>
                </p:oleObj>
              </mc:Fallback>
            </mc:AlternateContent>
          </a:graphicData>
        </a:graphic>
      </p:graphicFrame>
      <p:sp>
        <p:nvSpPr>
          <p:cNvPr id="6" name="Rectangle 5"/>
          <p:cNvSpPr/>
          <p:nvPr/>
        </p:nvSpPr>
        <p:spPr>
          <a:xfrm>
            <a:off x="1094704" y="1224171"/>
            <a:ext cx="7778839" cy="830997"/>
          </a:xfrm>
          <a:prstGeom prst="rect">
            <a:avLst/>
          </a:prstGeom>
        </p:spPr>
        <p:txBody>
          <a:bodyPr wrap="square">
            <a:spAutoFit/>
          </a:bodyPr>
          <a:lstStyle/>
          <a:p>
            <a:pPr marL="342900" indent="-342900">
              <a:buFont typeface="Wingdings" pitchFamily="2" charset="2"/>
              <a:buChar char="§"/>
            </a:pPr>
            <a:r>
              <a:rPr lang="en-US" sz="2400" dirty="0">
                <a:latin typeface="Bookman Old Style" pitchFamily="18" charset="0"/>
              </a:rPr>
              <a:t> known as 1,2-diazophthalene or benzo[c]-1,2-diazine.</a:t>
            </a:r>
          </a:p>
        </p:txBody>
      </p:sp>
      <p:sp>
        <p:nvSpPr>
          <p:cNvPr id="7" name="Rectangle 6"/>
          <p:cNvSpPr/>
          <p:nvPr/>
        </p:nvSpPr>
        <p:spPr>
          <a:xfrm>
            <a:off x="1425667" y="2703244"/>
            <a:ext cx="7534140" cy="1200329"/>
          </a:xfrm>
          <a:prstGeom prst="rect">
            <a:avLst/>
          </a:prstGeom>
        </p:spPr>
        <p:txBody>
          <a:bodyPr wrap="square">
            <a:spAutoFit/>
          </a:bodyPr>
          <a:lstStyle/>
          <a:p>
            <a:r>
              <a:rPr lang="en-US" sz="2400" dirty="0"/>
              <a:t>They display antibacterial, antitumor, antifungal, and anti-inflammatory activities.</a:t>
            </a:r>
          </a:p>
          <a:p>
            <a:pPr marL="342900" indent="-342900">
              <a:buFont typeface="Wingdings" pitchFamily="2" charset="2"/>
              <a:buChar char="§"/>
            </a:pPr>
            <a:endParaRPr lang="en-US" sz="2400" dirty="0" smtClean="0">
              <a:latin typeface="Bookman Old Style" pitchFamily="18" charset="0"/>
            </a:endParaRPr>
          </a:p>
        </p:txBody>
      </p:sp>
    </p:spTree>
    <p:extLst>
      <p:ext uri="{BB962C8B-B14F-4D97-AF65-F5344CB8AC3E}">
        <p14:creationId xmlns:p14="http://schemas.microsoft.com/office/powerpoint/2010/main" val="225913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09577" y="4760464"/>
            <a:ext cx="2352675" cy="365125"/>
          </a:xfrm>
        </p:spPr>
        <p:txBody>
          <a:bodyPr/>
          <a:lstStyle/>
          <a:p>
            <a:r>
              <a:rPr lang="en-GB" b="1" dirty="0"/>
              <a:t>Hashemite University, 2019 </a:t>
            </a:r>
            <a:endParaRPr lang="en-US" dirty="0"/>
          </a:p>
        </p:txBody>
      </p:sp>
      <p:sp>
        <p:nvSpPr>
          <p:cNvPr id="3" name="Rectangle 2"/>
          <p:cNvSpPr/>
          <p:nvPr/>
        </p:nvSpPr>
        <p:spPr>
          <a:xfrm>
            <a:off x="1304027" y="1276536"/>
            <a:ext cx="7297947" cy="3245119"/>
          </a:xfrm>
          <a:prstGeom prst="rect">
            <a:avLst/>
          </a:prstGeom>
        </p:spPr>
        <p:txBody>
          <a:bodyPr wrap="square">
            <a:spAutoFit/>
          </a:bodyPr>
          <a:lstStyle/>
          <a:p>
            <a:pPr algn="just">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We synthesized series of cinnolines in our laboratory via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polyphosphoric</a:t>
            </a:r>
            <a:r>
              <a:rPr lang="en-US" sz="2000" dirty="0">
                <a:latin typeface="Times New Roman" panose="02020603050405020304" pitchFamily="18" charset="0"/>
                <a:ea typeface="Calibri" panose="020F0502020204030204" pitchFamily="34" charset="0"/>
                <a:cs typeface="Times New Roman" panose="02020603050405020304" pitchFamily="18" charset="0"/>
              </a:rPr>
              <a:t> acid-catalyzed intramolecular cyclization of the respective acyl amidrazone derivatives.</a:t>
            </a: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Awad</a:t>
            </a:r>
            <a:r>
              <a:rPr lang="en-US" sz="2000" dirty="0">
                <a:latin typeface="Times New Roman" panose="02020603050405020304" pitchFamily="18" charset="0"/>
                <a:ea typeface="Calibri" panose="020F0502020204030204" pitchFamily="34" charset="0"/>
                <a:cs typeface="Times New Roman" panose="02020603050405020304" pitchFamily="18" charset="0"/>
              </a:rPr>
              <a:t> et al., </a:t>
            </a:r>
            <a:r>
              <a:rPr lang="en-US" sz="2000" b="1" dirty="0">
                <a:latin typeface="Times New Roman" panose="02020603050405020304" pitchFamily="18" charset="0"/>
                <a:ea typeface="Calibri" panose="020F0502020204030204" pitchFamily="34" charset="0"/>
                <a:cs typeface="Times New Roman" panose="02020603050405020304" pitchFamily="18" charset="0"/>
              </a:rPr>
              <a:t>2012</a:t>
            </a:r>
            <a:r>
              <a:rPr lang="en-US" sz="2000" dirty="0">
                <a:latin typeface="Times New Roman" panose="02020603050405020304" pitchFamily="18" charset="0"/>
                <a:ea typeface="Calibri" panose="020F0502020204030204" pitchFamily="34" charset="0"/>
                <a:cs typeface="Times New Roman" panose="02020603050405020304" pitchFamily="18" charset="0"/>
              </a:rPr>
              <a:t>. Synthesis and Biological Activity of Some 3-(4-(Substituted)-piperazin-1-yl)cinnolines" </a:t>
            </a:r>
            <a:r>
              <a:rPr lang="en-US" sz="2000" i="1" dirty="0">
                <a:latin typeface="Times New Roman" panose="02020603050405020304" pitchFamily="18" charset="0"/>
                <a:ea typeface="Calibri" panose="020F0502020204030204" pitchFamily="34" charset="0"/>
                <a:cs typeface="Times New Roman" panose="02020603050405020304" pitchFamily="18" charset="0"/>
              </a:rPr>
              <a:t>Molecules, 17</a:t>
            </a:r>
            <a:r>
              <a:rPr lang="en-US" sz="2000" dirty="0">
                <a:latin typeface="Times New Roman" panose="02020603050405020304" pitchFamily="18" charset="0"/>
                <a:ea typeface="Calibri" panose="020F0502020204030204" pitchFamily="34" charset="0"/>
                <a:cs typeface="Times New Roman" panose="02020603050405020304" pitchFamily="18" charset="0"/>
              </a:rPr>
              <a:t>, 227-239. </a:t>
            </a: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Al-</a:t>
            </a:r>
            <a:r>
              <a:rPr lang="en-US" sz="2000" dirty="0" err="1">
                <a:latin typeface="Times New Roman" panose="02020603050405020304" pitchFamily="18" charset="0"/>
                <a:ea typeface="Calibri" panose="020F0502020204030204" pitchFamily="34" charset="0"/>
                <a:cs typeface="Times New Roman" panose="02020603050405020304" pitchFamily="18" charset="0"/>
              </a:rPr>
              <a:t>zagameem</a:t>
            </a:r>
            <a:r>
              <a:rPr lang="en-US" sz="2000" dirty="0">
                <a:latin typeface="Times New Roman" panose="02020603050405020304" pitchFamily="18" charset="0"/>
                <a:ea typeface="Calibri" panose="020F0502020204030204" pitchFamily="34" charset="0"/>
                <a:cs typeface="Times New Roman" panose="02020603050405020304" pitchFamily="18" charset="0"/>
              </a:rPr>
              <a:t> et al., </a:t>
            </a:r>
            <a:r>
              <a:rPr lang="en-US" sz="2000" b="1" dirty="0">
                <a:latin typeface="Times New Roman" panose="02020603050405020304" pitchFamily="18" charset="0"/>
                <a:ea typeface="Calibri" panose="020F0502020204030204" pitchFamily="34" charset="0"/>
                <a:cs typeface="Times New Roman" panose="02020603050405020304" pitchFamily="18" charset="0"/>
              </a:rPr>
              <a:t>2016</a:t>
            </a:r>
            <a:r>
              <a:rPr lang="en-US" sz="2000" dirty="0">
                <a:latin typeface="Times New Roman" panose="02020603050405020304" pitchFamily="18" charset="0"/>
                <a:ea typeface="Calibri" panose="020F0502020204030204" pitchFamily="34" charset="0"/>
                <a:cs typeface="Times New Roman" panose="02020603050405020304" pitchFamily="18" charset="0"/>
              </a:rPr>
              <a:t>. Synthesis and Bioassay of Novel Substituted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Pyrano</a:t>
            </a:r>
            <a:r>
              <a:rPr lang="en-US" sz="2000" dirty="0">
                <a:latin typeface="Times New Roman" panose="02020603050405020304" pitchFamily="18" charset="0"/>
                <a:ea typeface="Calibri" panose="020F0502020204030204" pitchFamily="34" charset="0"/>
                <a:cs typeface="Times New Roman" panose="02020603050405020304" pitchFamily="18" charset="0"/>
              </a:rPr>
              <a:t>[2,3-</a:t>
            </a:r>
            <a:r>
              <a:rPr lang="en-US" sz="2000" i="1" dirty="0">
                <a:latin typeface="Times New Roman" panose="02020603050405020304" pitchFamily="18" charset="0"/>
                <a:ea typeface="Calibri" panose="020F0502020204030204" pitchFamily="34" charset="0"/>
                <a:cs typeface="Times New Roman" panose="02020603050405020304" pitchFamily="18" charset="0"/>
              </a:rPr>
              <a:t>f</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latin typeface="Times New Roman" panose="02020603050405020304" pitchFamily="18" charset="0"/>
                <a:ea typeface="Calibri" panose="020F0502020204030204" pitchFamily="34" charset="0"/>
                <a:cs typeface="Times New Roman" panose="02020603050405020304" pitchFamily="18" charset="0"/>
              </a:rPr>
              <a:t>cinnolin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J. Heterocyclic Chem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53</a:t>
            </a:r>
            <a:r>
              <a:rPr lang="en-US" sz="2000" dirty="0">
                <a:latin typeface="Times New Roman" panose="02020603050405020304" pitchFamily="18" charset="0"/>
                <a:ea typeface="Calibri" panose="020F0502020204030204" pitchFamily="34" charset="0"/>
                <a:cs typeface="Times New Roman" panose="02020603050405020304" pitchFamily="18" charset="0"/>
              </a:rPr>
              <a:t>, 1771-1777.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94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B7BAC7-FE87-40F6-AA24-4F4685D1B022}" type="slidenum">
              <a:rPr lang="en-US" smtClean="0"/>
              <a:pPr/>
              <a:t>35</a:t>
            </a:fld>
            <a:endParaRPr lang="en-US" dirty="0"/>
          </a:p>
        </p:txBody>
      </p:sp>
      <p:sp>
        <p:nvSpPr>
          <p:cNvPr id="4" name="Rectangle 3"/>
          <p:cNvSpPr/>
          <p:nvPr/>
        </p:nvSpPr>
        <p:spPr>
          <a:xfrm>
            <a:off x="2147977" y="330335"/>
            <a:ext cx="7266478" cy="1015663"/>
          </a:xfrm>
          <a:prstGeom prst="rect">
            <a:avLst/>
          </a:prstGeom>
        </p:spPr>
        <p:txBody>
          <a:bodyPr wrap="square">
            <a:spAutoFit/>
          </a:bodyPr>
          <a:lstStyle/>
          <a:p>
            <a:pPr marL="342900" indent="-342900">
              <a:buFont typeface="Wingdings" pitchFamily="2" charset="2"/>
              <a:buChar char="§"/>
            </a:pPr>
            <a:r>
              <a:rPr lang="en-US" sz="2000" dirty="0">
                <a:latin typeface="Bookman Old Style" pitchFamily="18" charset="0"/>
                <a:ea typeface="Times New Roman"/>
              </a:rPr>
              <a:t>Cyclization of selected acetyl </a:t>
            </a:r>
            <a:r>
              <a:rPr lang="en-US" sz="2000" dirty="0" smtClean="0">
                <a:latin typeface="Bookman Old Style" pitchFamily="18" charset="0"/>
                <a:ea typeface="Times New Roman"/>
              </a:rPr>
              <a:t>amidrazones to delver  </a:t>
            </a:r>
            <a:r>
              <a:rPr lang="en-US" sz="2000" dirty="0">
                <a:latin typeface="Bookman Old Style" pitchFamily="18" charset="0"/>
                <a:ea typeface="Times New Roman"/>
              </a:rPr>
              <a:t>new di-(piperazine-1-yl)-</a:t>
            </a:r>
            <a:r>
              <a:rPr lang="en-US" sz="2000" i="1" dirty="0">
                <a:latin typeface="Bookman Old Style" pitchFamily="18" charset="0"/>
                <a:ea typeface="Times New Roman"/>
              </a:rPr>
              <a:t>bi</a:t>
            </a:r>
            <a:r>
              <a:rPr lang="en-US" sz="2000" dirty="0">
                <a:latin typeface="Bookman Old Style" pitchFamily="18" charset="0"/>
                <a:ea typeface="Times New Roman"/>
              </a:rPr>
              <a:t>-cinnoline and related derivatives</a:t>
            </a:r>
            <a:endParaRPr lang="ar-JO" sz="2000" dirty="0">
              <a:latin typeface="Bookman Old Style" pitchFamily="18"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497" y="1751527"/>
            <a:ext cx="6417550" cy="4900880"/>
          </a:xfrm>
          <a:prstGeom prst="rect">
            <a:avLst/>
          </a:prstGeom>
          <a:solidFill>
            <a:schemeClr val="bg1"/>
          </a:solidFill>
          <a:ln>
            <a:noFill/>
          </a:ln>
          <a:effectLst/>
        </p:spPr>
      </p:pic>
    </p:spTree>
    <p:extLst>
      <p:ext uri="{BB962C8B-B14F-4D97-AF65-F5344CB8AC3E}">
        <p14:creationId xmlns:p14="http://schemas.microsoft.com/office/powerpoint/2010/main" val="356500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776664" y="4889861"/>
            <a:ext cx="2352675" cy="365125"/>
          </a:xfrm>
        </p:spPr>
        <p:txBody>
          <a:bodyPr/>
          <a:lstStyle/>
          <a:p>
            <a:r>
              <a:rPr lang="en-GB" b="1" dirty="0"/>
              <a:t>Hashemite University, 2019 </a:t>
            </a:r>
            <a:endParaRPr lang="en-US" dirty="0"/>
          </a:p>
        </p:txBody>
      </p:sp>
      <p:sp>
        <p:nvSpPr>
          <p:cNvPr id="4" name="Rectangle 3"/>
          <p:cNvSpPr/>
          <p:nvPr/>
        </p:nvSpPr>
        <p:spPr>
          <a:xfrm>
            <a:off x="1423358" y="804578"/>
            <a:ext cx="7720642" cy="2957348"/>
          </a:xfrm>
          <a:prstGeom prst="rect">
            <a:avLst/>
          </a:prstGeom>
        </p:spPr>
        <p:txBody>
          <a:bodyPr wrap="square">
            <a:spAutoFit/>
          </a:bodyPr>
          <a:lstStyle/>
          <a:p>
            <a:pPr algn="just">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The antitumor activity of </a:t>
            </a:r>
            <a:r>
              <a:rPr lang="en-US" sz="2400">
                <a:latin typeface="Times New Roman" panose="02020603050405020304" pitchFamily="18" charset="0"/>
                <a:ea typeface="Calibri" panose="020F0502020204030204" pitchFamily="34" charset="0"/>
                <a:cs typeface="Arial" panose="020B0604020202020204" pitchFamily="34" charset="0"/>
              </a:rPr>
              <a:t>compounds </a:t>
            </a:r>
            <a:r>
              <a:rPr lang="en-US" sz="2400" smtClean="0">
                <a:latin typeface="Times New Roman" panose="02020603050405020304" pitchFamily="18" charset="0"/>
                <a:ea typeface="Calibri" panose="020F0502020204030204" pitchFamily="34" charset="0"/>
                <a:cs typeface="Arial" panose="020B0604020202020204" pitchFamily="34" charset="0"/>
              </a:rPr>
              <a:t>76a</a:t>
            </a:r>
            <a:r>
              <a:rPr lang="en-US" sz="2400" smtClean="0">
                <a:latin typeface="Times New Roman" panose="02020603050405020304" pitchFamily="18" charset="0"/>
                <a:ea typeface="AdvTT6120e2aa+20"/>
                <a:cs typeface="Arial" panose="020B0604020202020204" pitchFamily="34" charset="0"/>
              </a:rPr>
              <a:t>–</a:t>
            </a:r>
            <a:r>
              <a:rPr lang="en-US" sz="2400" smtClean="0">
                <a:latin typeface="Times New Roman" panose="02020603050405020304" pitchFamily="18" charset="0"/>
                <a:ea typeface="Calibri" panose="020F0502020204030204" pitchFamily="34" charset="0"/>
                <a:cs typeface="Arial" panose="020B0604020202020204" pitchFamily="34" charset="0"/>
              </a:rPr>
              <a:t>o </a:t>
            </a:r>
            <a:r>
              <a:rPr lang="en-US" sz="2400" dirty="0">
                <a:latin typeface="Times New Roman" panose="02020603050405020304" pitchFamily="18" charset="0"/>
                <a:ea typeface="Calibri" panose="020F0502020204030204" pitchFamily="34" charset="0"/>
                <a:cs typeface="Arial" panose="020B0604020202020204" pitchFamily="34" charset="0"/>
              </a:rPr>
              <a:t>was evaluated in vitro on human breast cancer MDA-231 by a cell viability assay. Results revealed that compounds 76k, 76n, and 76o exhibit potential cytotoxic effects (&gt;70%) on the cancer cells.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Al-</a:t>
            </a:r>
            <a:r>
              <a:rPr lang="en-US" sz="2000" dirty="0" err="1">
                <a:latin typeface="Times New Roman" panose="02020603050405020304" pitchFamily="18" charset="0"/>
                <a:ea typeface="Calibri" panose="020F0502020204030204" pitchFamily="34" charset="0"/>
                <a:cs typeface="Arial" panose="020B0604020202020204" pitchFamily="34" charset="0"/>
              </a:rPr>
              <a:t>Qtaitat</a:t>
            </a:r>
            <a:r>
              <a:rPr lang="en-US" sz="2000" dirty="0">
                <a:latin typeface="Times New Roman" panose="02020603050405020304" pitchFamily="18" charset="0"/>
                <a:ea typeface="Calibri" panose="020F0502020204030204" pitchFamily="34" charset="0"/>
                <a:cs typeface="Arial" panose="020B0604020202020204" pitchFamily="34" charset="0"/>
              </a:rPr>
              <a:t>, et al., </a:t>
            </a:r>
            <a:r>
              <a:rPr lang="en-US" sz="2000" b="1" dirty="0">
                <a:latin typeface="Times New Roman" panose="02020603050405020304" pitchFamily="18" charset="0"/>
                <a:ea typeface="Calibri" panose="020F0502020204030204" pitchFamily="34" charset="0"/>
                <a:cs typeface="Arial" panose="020B0604020202020204" pitchFamily="34" charset="0"/>
              </a:rPr>
              <a:t>2019</a:t>
            </a:r>
            <a:r>
              <a:rPr lang="en-US" sz="2000" dirty="0">
                <a:latin typeface="Times New Roman" panose="02020603050405020304" pitchFamily="18" charset="0"/>
                <a:ea typeface="Calibri" panose="020F0502020204030204" pitchFamily="34" charset="0"/>
                <a:cs typeface="Arial" panose="020B0604020202020204" pitchFamily="34" charset="0"/>
              </a:rPr>
              <a:t>. Synthesis, Characterization, and Bioactivity of Novel Bi-Cinnolines Having 1-Piperazinyl moieties” </a:t>
            </a:r>
            <a:r>
              <a:rPr lang="en-US" sz="2000" i="1" dirty="0">
                <a:latin typeface="Times New Roman" panose="02020603050405020304" pitchFamily="18" charset="0"/>
                <a:ea typeface="Calibri" panose="020F0502020204030204" pitchFamily="34" charset="0"/>
                <a:cs typeface="Arial" panose="020B0604020202020204" pitchFamily="34" charset="0"/>
              </a:rPr>
              <a:t>J. </a:t>
            </a:r>
            <a:r>
              <a:rPr lang="en-US" sz="2000" i="1" dirty="0" err="1">
                <a:latin typeface="Times New Roman" panose="02020603050405020304" pitchFamily="18" charset="0"/>
                <a:ea typeface="Calibri" panose="020F0502020204030204" pitchFamily="34" charset="0"/>
                <a:cs typeface="Arial" panose="020B0604020202020204" pitchFamily="34" charset="0"/>
              </a:rPr>
              <a:t>Heterocycl</a:t>
            </a:r>
            <a:r>
              <a:rPr lang="en-US" sz="2000" i="1" dirty="0">
                <a:latin typeface="Times New Roman" panose="02020603050405020304" pitchFamily="18" charset="0"/>
                <a:ea typeface="Calibri" panose="020F0502020204030204" pitchFamily="34" charset="0"/>
                <a:cs typeface="Arial" panose="020B0604020202020204" pitchFamily="34" charset="0"/>
              </a:rPr>
              <a:t>. Chem</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i="1" dirty="0">
                <a:latin typeface="Times New Roman" panose="02020603050405020304" pitchFamily="18" charset="0"/>
                <a:ea typeface="Calibri" panose="020F0502020204030204" pitchFamily="34" charset="0"/>
                <a:cs typeface="Arial" panose="020B0604020202020204" pitchFamily="34" charset="0"/>
              </a:rPr>
              <a:t>56</a:t>
            </a:r>
            <a:r>
              <a:rPr lang="en-US" sz="2000" dirty="0">
                <a:latin typeface="Times New Roman" panose="02020603050405020304" pitchFamily="18" charset="0"/>
                <a:ea typeface="Calibri" panose="020F0502020204030204" pitchFamily="34" charset="0"/>
                <a:cs typeface="Arial" panose="020B0604020202020204" pitchFamily="34" charset="0"/>
              </a:rPr>
              <a:t>, 158–164.</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42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Acknowledgments</a:t>
            </a:r>
            <a:br>
              <a:rPr lang="en-US" dirty="0" smtClean="0"/>
            </a:br>
            <a:endParaRPr lang="en-US" dirty="0"/>
          </a:p>
        </p:txBody>
      </p:sp>
      <p:sp>
        <p:nvSpPr>
          <p:cNvPr id="66563" name="Content Placeholder 2"/>
          <p:cNvSpPr>
            <a:spLocks noGrp="1"/>
          </p:cNvSpPr>
          <p:nvPr>
            <p:ph idx="1"/>
          </p:nvPr>
        </p:nvSpPr>
        <p:spPr>
          <a:xfrm>
            <a:off x="1269207" y="1181819"/>
            <a:ext cx="7955756" cy="4995144"/>
          </a:xfrm>
        </p:spPr>
        <p:txBody>
          <a:bodyPr/>
          <a:lstStyle/>
          <a:p>
            <a:pPr eaLnBrk="1" hangingPunct="1"/>
            <a:r>
              <a:rPr lang="en-US" altLang="en-US" b="1" dirty="0" smtClean="0"/>
              <a:t>Prof. </a:t>
            </a:r>
            <a:r>
              <a:rPr lang="en-US" altLang="en-US" b="1" dirty="0" err="1" smtClean="0"/>
              <a:t>Mikdad</a:t>
            </a:r>
            <a:r>
              <a:rPr lang="en-US" altLang="en-US" b="1" dirty="0" smtClean="0"/>
              <a:t> T. </a:t>
            </a:r>
            <a:r>
              <a:rPr lang="en-US" altLang="en-US" b="1" dirty="0" err="1" smtClean="0"/>
              <a:t>Ayoub</a:t>
            </a:r>
            <a:endParaRPr lang="en-US" altLang="en-US" dirty="0" smtClean="0"/>
          </a:p>
          <a:p>
            <a:pPr eaLnBrk="1" hangingPunct="1"/>
            <a:r>
              <a:rPr lang="en-US" altLang="en-US" b="1" dirty="0" smtClean="0"/>
              <a:t>Prof. Mustafa M. El-</a:t>
            </a:r>
            <a:r>
              <a:rPr lang="en-US" altLang="en-US" b="1" dirty="0" err="1" smtClean="0"/>
              <a:t>abadelah</a:t>
            </a:r>
            <a:endParaRPr lang="en-US" altLang="en-US" dirty="0" smtClean="0"/>
          </a:p>
          <a:p>
            <a:pPr eaLnBrk="1" hangingPunct="1"/>
            <a:r>
              <a:rPr lang="en-US" altLang="en-US" b="1" dirty="0" smtClean="0"/>
              <a:t>Prof. Kamal Sweidan</a:t>
            </a:r>
            <a:endParaRPr lang="en-US" altLang="en-US" dirty="0" smtClean="0"/>
          </a:p>
          <a:p>
            <a:pPr eaLnBrk="1" hangingPunct="1"/>
            <a:r>
              <a:rPr lang="en-US" altLang="en-US" b="1" dirty="0" smtClean="0"/>
              <a:t>Prof. Mutasem </a:t>
            </a:r>
            <a:r>
              <a:rPr lang="en-US" altLang="en-US" b="1" dirty="0" err="1" smtClean="0"/>
              <a:t>Taha</a:t>
            </a:r>
            <a:endParaRPr lang="en-US" altLang="en-US" dirty="0" smtClean="0"/>
          </a:p>
          <a:p>
            <a:pPr eaLnBrk="1" hangingPunct="1"/>
            <a:r>
              <a:rPr lang="en-US" altLang="en-US" b="1" dirty="0" smtClean="0"/>
              <a:t>Dr. </a:t>
            </a:r>
            <a:r>
              <a:rPr lang="en-US" altLang="en-US" b="1" dirty="0" err="1" smtClean="0"/>
              <a:t>Raed</a:t>
            </a:r>
            <a:r>
              <a:rPr lang="en-US" altLang="en-US" b="1" dirty="0" smtClean="0"/>
              <a:t> Abdel-</a:t>
            </a:r>
            <a:r>
              <a:rPr lang="en-US" altLang="en-US" b="1" dirty="0" err="1" smtClean="0"/>
              <a:t>Jalil</a:t>
            </a:r>
            <a:endParaRPr lang="en-US" altLang="en-US" b="1" dirty="0" smtClean="0"/>
          </a:p>
          <a:p>
            <a:pPr eaLnBrk="1" hangingPunct="1"/>
            <a:r>
              <a:rPr lang="en-US" altLang="en-US" b="1" dirty="0" err="1" smtClean="0"/>
              <a:t>Marwa</a:t>
            </a:r>
            <a:r>
              <a:rPr lang="en-US" altLang="en-US" b="1" dirty="0" smtClean="0"/>
              <a:t> Abu </a:t>
            </a:r>
            <a:r>
              <a:rPr lang="en-US" altLang="en-US" b="1" dirty="0" err="1" smtClean="0"/>
              <a:t>Aisheh</a:t>
            </a:r>
            <a:r>
              <a:rPr lang="en-US" altLang="en-US" b="1" dirty="0" smtClean="0"/>
              <a:t> </a:t>
            </a:r>
            <a:endParaRPr lang="en-US" altLang="en-US" dirty="0" smtClean="0"/>
          </a:p>
          <a:p>
            <a:pPr eaLnBrk="1" hangingPunct="1"/>
            <a:r>
              <a:rPr lang="en-US" altLang="en-US" b="1" dirty="0" smtClean="0"/>
              <a:t>Mohammad S. Mustafa</a:t>
            </a:r>
            <a:endParaRPr lang="en-US" altLang="en-US" dirty="0" smtClean="0"/>
          </a:p>
          <a:p>
            <a:pPr eaLnBrk="1" hangingPunct="1"/>
            <a:r>
              <a:rPr lang="en-US" altLang="en-US" b="1" dirty="0" smtClean="0"/>
              <a:t>Dr. Malik </a:t>
            </a:r>
            <a:r>
              <a:rPr lang="en-US" altLang="en-US" b="1" dirty="0" err="1" smtClean="0"/>
              <a:t>Zihlif</a:t>
            </a:r>
            <a:endParaRPr lang="en-US" altLang="en-US" b="1" dirty="0" smtClean="0"/>
          </a:p>
          <a:p>
            <a:pPr eaLnBrk="1" hangingPunct="1"/>
            <a:r>
              <a:rPr lang="en-US" altLang="en-US" b="1" dirty="0" err="1" smtClean="0"/>
              <a:t>Malath</a:t>
            </a:r>
            <a:r>
              <a:rPr lang="en-US" altLang="en-US" b="1" dirty="0" smtClean="0"/>
              <a:t> Al-</a:t>
            </a:r>
            <a:r>
              <a:rPr lang="en-US" altLang="en-US" b="1" dirty="0" err="1" smtClean="0"/>
              <a:t>Qtaitat</a:t>
            </a:r>
            <a:endParaRPr lang="en-US" altLang="en-US" dirty="0" smtClean="0"/>
          </a:p>
          <a:p>
            <a:pPr eaLnBrk="1" hangingPunct="1">
              <a:buFont typeface="Wingdings 2" panose="05020102010507070707" pitchFamily="18" charset="2"/>
              <a:buNone/>
            </a:pPr>
            <a:endParaRPr lang="en-US" altLang="en-US" dirty="0" smtClean="0"/>
          </a:p>
        </p:txBody>
      </p:sp>
      <p:sp>
        <p:nvSpPr>
          <p:cNvPr id="3" name="Footer Placeholder 2"/>
          <p:cNvSpPr>
            <a:spLocks noGrp="1"/>
          </p:cNvSpPr>
          <p:nvPr>
            <p:ph type="ftr" sz="quarter" idx="11"/>
          </p:nvPr>
        </p:nvSpPr>
        <p:spPr/>
        <p:txBody>
          <a:bodyPr/>
          <a:lstStyle/>
          <a:p>
            <a:r>
              <a:rPr lang="en-GB" b="1" dirty="0"/>
              <a:t>Hashemite University, 2019 </a:t>
            </a:r>
            <a:endParaRPr lang="en-US" dirty="0"/>
          </a:p>
        </p:txBody>
      </p:sp>
    </p:spTree>
    <p:extLst>
      <p:ext uri="{BB962C8B-B14F-4D97-AF65-F5344CB8AC3E}">
        <p14:creationId xmlns:p14="http://schemas.microsoft.com/office/powerpoint/2010/main" val="40358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b="1" dirty="0"/>
              <a:t>Hashemite University, 2019 </a:t>
            </a:r>
            <a:endParaRPr lang="en-US" dirty="0"/>
          </a:p>
        </p:txBody>
      </p:sp>
      <p:sp>
        <p:nvSpPr>
          <p:cNvPr id="7" name="Subtitle 6"/>
          <p:cNvSpPr>
            <a:spLocks noGrp="1"/>
          </p:cNvSpPr>
          <p:nvPr>
            <p:ph type="subTitle" idx="1"/>
          </p:nvPr>
        </p:nvSpPr>
        <p:spPr/>
        <p:txBody>
          <a:bodyPr/>
          <a:lstStyle/>
          <a:p>
            <a:endParaRPr lang="en-US" dirty="0"/>
          </a:p>
        </p:txBody>
      </p:sp>
      <p:sp>
        <p:nvSpPr>
          <p:cNvPr id="6" name="Title 5"/>
          <p:cNvSpPr>
            <a:spLocks noGrp="1"/>
          </p:cNvSpPr>
          <p:nvPr>
            <p:ph type="ctrTitle"/>
          </p:nvPr>
        </p:nvSpPr>
        <p:spPr/>
        <p:txBody>
          <a:bodyPr/>
          <a:lstStyle/>
          <a:p>
            <a:r>
              <a:rPr lang="en-US" dirty="0" smtClean="0"/>
              <a:t>Thank you </a:t>
            </a:r>
            <a:endParaRPr lang="en-US" dirty="0"/>
          </a:p>
        </p:txBody>
      </p:sp>
    </p:spTree>
    <p:extLst>
      <p:ext uri="{BB962C8B-B14F-4D97-AF65-F5344CB8AC3E}">
        <p14:creationId xmlns:p14="http://schemas.microsoft.com/office/powerpoint/2010/main" val="3369033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University of Swabi/Conference 2019 </a:t>
            </a:r>
            <a:endParaRPr lang="en-US" dirty="0"/>
          </a:p>
        </p:txBody>
      </p:sp>
      <p:sp>
        <p:nvSpPr>
          <p:cNvPr id="3" name="Rectangle 2"/>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608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655608"/>
            <a:ext cx="2857500" cy="15700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672860" y="-405843"/>
            <a:ext cx="9267281"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Resveratrol, found in significant amounts in grapes, berries, peanuts,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 other plant sources, has been employed as an alternative drug to treat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different cancers. It can be useful for anti-cancer therapy when combined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with other chemotherapeutic drugs.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Rauf et al. </a:t>
            </a:r>
            <a:r>
              <a:rPr kumimoji="0" lang="en-US" altLang="en-US" sz="2400" b="0" i="0" u="none" strike="noStrike" cap="none" normalizeH="0" baseline="0" dirty="0" smtClean="0">
                <a:ln>
                  <a:noFill/>
                </a:ln>
                <a:solidFill>
                  <a:srgbClr val="545454"/>
                </a:solidFill>
                <a:effectLst/>
                <a:latin typeface="Arial" panose="020B0604020202020204" pitchFamily="34" charset="0"/>
                <a:ea typeface="Calibri" panose="020F0502020204030204" pitchFamily="34" charset="0"/>
                <a:cs typeface="Arial" panose="020B0604020202020204" pitchFamily="34" charset="0"/>
              </a:rPr>
              <a:t>‎</a:t>
            </a:r>
            <a:r>
              <a:rPr kumimoji="0" lang="en-US" altLang="en-US" sz="24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Crit. Rev. Food Sci. </a:t>
            </a:r>
            <a:r>
              <a:rPr kumimoji="0" lang="en-US" altLang="en-US" sz="24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Nutr</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2018</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58</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1428-1447.</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249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776664" y="5978106"/>
            <a:ext cx="2352675" cy="405442"/>
          </a:xfrm>
        </p:spPr>
        <p:txBody>
          <a:bodyPr/>
          <a:lstStyle/>
          <a:p>
            <a:r>
              <a:rPr lang="en-US" dirty="0" smtClean="0"/>
              <a:t>Hashemite University, 2019</a:t>
            </a:r>
            <a:endParaRPr lang="en-US" dirty="0"/>
          </a:p>
        </p:txBody>
      </p:sp>
      <p:sp>
        <p:nvSpPr>
          <p:cNvPr id="3" name="Rectangle 2"/>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354754986"/>
              </p:ext>
            </p:extLst>
          </p:nvPr>
        </p:nvGraphicFramePr>
        <p:xfrm>
          <a:off x="3420208" y="846878"/>
          <a:ext cx="3298825" cy="1866900"/>
        </p:xfrm>
        <a:graphic>
          <a:graphicData uri="http://schemas.openxmlformats.org/presentationml/2006/ole">
            <mc:AlternateContent xmlns:mc="http://schemas.openxmlformats.org/markup-compatibility/2006">
              <mc:Choice xmlns:v="urn:schemas-microsoft-com:vml" Requires="v">
                <p:oleObj spid="_x0000_s47117" name="CS ChemDraw Drawing" r:id="rId3" imgW="3296518" imgH="1866797" progId="ChemDraw.Document.6.0">
                  <p:embed/>
                </p:oleObj>
              </mc:Choice>
              <mc:Fallback>
                <p:oleObj name="CS ChemDraw Drawing" r:id="rId3" imgW="3296518" imgH="186679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0208" y="846878"/>
                        <a:ext cx="3298825" cy="186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p:cNvSpPr>
            <a:spLocks noChangeArrowheads="1"/>
          </p:cNvSpPr>
          <p:nvPr/>
        </p:nvSpPr>
        <p:spPr bwMode="auto">
          <a:xfrm>
            <a:off x="0" y="-379968"/>
            <a:ext cx="10018384"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Luteolin</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a natural flavonoid widely present in many plant species.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smtClean="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is particularly present in fruits and vegetables such as celery, sweet bell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smtClean="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peppers,</a:t>
            </a:r>
            <a:r>
              <a:rPr kumimoji="0" lang="en-US" altLang="en-US" sz="22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carrots, onion leaves, broccoli and parsley. It acts as an anticancer agent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smtClean="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against various types of human malignancies such as lung, breast, glioblastoma,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smtClean="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prostate,</a:t>
            </a:r>
            <a:r>
              <a:rPr kumimoji="0" lang="en-US" altLang="en-US" sz="22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colon, and pancreatic cancer.</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200" dirty="0">
                <a:latin typeface="Arial" panose="020B0604020202020204" pitchFamily="34" charset="0"/>
                <a:ea typeface="Calibri" panose="020F0502020204030204" pitchFamily="34" charset="0"/>
                <a:cs typeface="Arial" panose="020B0604020202020204" pitchFamily="34" charset="0"/>
              </a:rPr>
              <a:t> </a:t>
            </a:r>
            <a:r>
              <a:rPr lang="en-US" altLang="en-US" sz="2200" dirty="0" smtClean="0">
                <a:latin typeface="Arial" panose="020B0604020202020204" pitchFamily="34" charset="0"/>
                <a:ea typeface="Calibri" panose="020F0502020204030204" pitchFamily="34" charset="0"/>
                <a:cs typeface="Arial" panose="020B0604020202020204" pitchFamily="34" charset="0"/>
              </a:rPr>
              <a:t>        </a:t>
            </a:r>
            <a:r>
              <a:rPr kumimoji="0" lang="en-US" altLang="en-US" sz="2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Imran et al.,</a:t>
            </a:r>
            <a:r>
              <a:rPr kumimoji="0" lang="en-US" altLang="en-US" sz="22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Biomed. </a:t>
            </a:r>
            <a:r>
              <a:rPr kumimoji="0" lang="en-US" altLang="en-US" sz="2200" b="0" i="1"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Pharmacother</a:t>
            </a:r>
            <a:r>
              <a:rPr kumimoji="0" lang="en-US" altLang="en-US" sz="2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22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2019, 112, 108612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747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776664" y="5855678"/>
            <a:ext cx="2352675" cy="527538"/>
          </a:xfrm>
        </p:spPr>
        <p:txBody>
          <a:bodyPr/>
          <a:lstStyle/>
          <a:p>
            <a:r>
              <a:rPr lang="en-US" dirty="0"/>
              <a:t>H</a:t>
            </a:r>
            <a:r>
              <a:rPr lang="en-US" dirty="0" smtClean="0"/>
              <a:t>ashemite University, 2019 </a:t>
            </a:r>
            <a:endParaRPr lang="en-US" dirty="0"/>
          </a:p>
        </p:txBody>
      </p:sp>
      <p:sp>
        <p:nvSpPr>
          <p:cNvPr id="3" name="Rectangle 2"/>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889391188"/>
              </p:ext>
            </p:extLst>
          </p:nvPr>
        </p:nvGraphicFramePr>
        <p:xfrm>
          <a:off x="3481753" y="948414"/>
          <a:ext cx="3406775" cy="2293938"/>
        </p:xfrm>
        <a:graphic>
          <a:graphicData uri="http://schemas.openxmlformats.org/presentationml/2006/ole">
            <mc:AlternateContent xmlns:mc="http://schemas.openxmlformats.org/markup-compatibility/2006">
              <mc:Choice xmlns:v="urn:schemas-microsoft-com:vml" Requires="v">
                <p:oleObj spid="_x0000_s48141" name="CS ChemDraw Drawing" r:id="rId3" imgW="3408798" imgH="2291922" progId="ChemDraw.Document.6.0">
                  <p:embed/>
                </p:oleObj>
              </mc:Choice>
              <mc:Fallback>
                <p:oleObj name="CS ChemDraw Drawing" r:id="rId3" imgW="3408798" imgH="229192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1753" y="948414"/>
                        <a:ext cx="3406775" cy="2293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p:cNvSpPr>
            <a:spLocks noChangeArrowheads="1"/>
          </p:cNvSpPr>
          <p:nvPr/>
        </p:nvSpPr>
        <p:spPr bwMode="auto">
          <a:xfrm>
            <a:off x="321351" y="779137"/>
            <a:ext cx="926330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dirty="0">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dirty="0">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dirty="0">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200" dirty="0">
                <a:latin typeface="Calibri" panose="020F0502020204030204" pitchFamily="34" charset="0"/>
                <a:ea typeface="Calibri" panose="020F0502020204030204" pitchFamily="34" charset="0"/>
                <a:cs typeface="Arial" panose="020B0604020202020204" pitchFamily="34" charset="0"/>
              </a:rPr>
              <a:t> </a:t>
            </a:r>
            <a:r>
              <a:rPr lang="en-US" altLang="en-US" sz="2200" dirty="0" smtClean="0">
                <a:latin typeface="Calibri" panose="020F0502020204030204" pitchFamily="34" charset="0"/>
                <a:ea typeface="Calibri" panose="020F0502020204030204" pitchFamily="34" charset="0"/>
                <a:cs typeface="Arial" panose="020B0604020202020204"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en-US"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Quercetin. </a:t>
            </a:r>
            <a:r>
              <a:rPr kumimoji="0" lang="en-US" altLang="en-US" sz="2200" b="0" i="0" u="none" strike="noStrike" cap="none" normalizeH="0" baseline="0" dirty="0" smtClean="0">
                <a:ln>
                  <a:noFill/>
                </a:ln>
                <a:solidFill>
                  <a:srgbClr val="2E2E2E"/>
                </a:solidFill>
                <a:effectLst/>
                <a:latin typeface="Times New Roman" panose="02020603050405020304" pitchFamily="18" charset="0"/>
                <a:ea typeface="Calibri" panose="020F0502020204030204" pitchFamily="34" charset="0"/>
                <a:cs typeface="Times New Roman" panose="02020603050405020304" pitchFamily="18" charset="0"/>
              </a:rPr>
              <a:t>Polyphenolic flavonoid,</a:t>
            </a:r>
            <a:r>
              <a:rPr kumimoji="0" lang="en-US" altLang="en-US" sz="2200" b="0"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commonly found in various </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200" b="0"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vegetables and fruits, such as onions, various berries, and apples.</a:t>
            </a:r>
            <a:endParaRPr kumimoji="0" lang="en-US" altLang="en-US" sz="6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000" dirty="0">
                <a:latin typeface="Calibri" panose="020F0502020204030204" pitchFamily="34" charset="0"/>
                <a:ea typeface="Calibri" panose="020F0502020204030204" pitchFamily="34" charset="0"/>
                <a:cs typeface="Arial" panose="020B0604020202020204" pitchFamily="34" charset="0"/>
              </a:rPr>
              <a:t> </a:t>
            </a:r>
            <a:r>
              <a:rPr lang="en-US" altLang="en-US" sz="2000" dirty="0" smtClean="0">
                <a:latin typeface="Calibri" panose="020F0502020204030204" pitchFamily="34" charset="0"/>
                <a:ea typeface="Calibri" panose="020F0502020204030204" pitchFamily="34" charset="0"/>
                <a:cs typeface="Arial" panose="020B0604020202020204" pitchFamily="34" charset="0"/>
              </a:rPr>
              <a:t>                        </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Rauf, et al., Anticancer Potential of Quercetin: A Comprehensive Review” </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000" dirty="0">
                <a:latin typeface="Calibri" panose="020F0502020204030204" pitchFamily="34" charset="0"/>
                <a:ea typeface="Calibri" panose="020F0502020204030204" pitchFamily="34" charset="0"/>
                <a:cs typeface="Arial" panose="020B0604020202020204" pitchFamily="34" charset="0"/>
              </a:rPr>
              <a:t> </a:t>
            </a:r>
            <a:r>
              <a:rPr lang="en-US" altLang="en-US" sz="2000" dirty="0" smtClean="0">
                <a:latin typeface="Calibri" panose="020F0502020204030204" pitchFamily="34" charset="0"/>
                <a:ea typeface="Calibri" panose="020F0502020204030204" pitchFamily="34" charset="0"/>
                <a:cs typeface="Arial" panose="020B0604020202020204" pitchFamily="34" charset="0"/>
              </a:rPr>
              <a:t>                        </a:t>
            </a:r>
            <a:r>
              <a:rPr kumimoji="0" lang="en-US" altLang="en-US" sz="2000" b="0" i="1"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Phytother</a:t>
            </a:r>
            <a:r>
              <a:rPr kumimoji="0" lang="en-US" altLang="en-US" sz="20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Res.</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2018</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en-US" sz="20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32</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2109–2130.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551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776664" y="5943601"/>
            <a:ext cx="2352675" cy="629727"/>
          </a:xfrm>
        </p:spPr>
        <p:txBody>
          <a:bodyPr/>
          <a:lstStyle/>
          <a:p>
            <a:r>
              <a:rPr lang="en-US" dirty="0" smtClean="0"/>
              <a:t>Hashemite University, 2019 </a:t>
            </a:r>
            <a:endParaRPr lang="en-US" dirty="0"/>
          </a:p>
        </p:txBody>
      </p:sp>
      <p:sp>
        <p:nvSpPr>
          <p:cNvPr id="3" name="Rectangle 2"/>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4024453007"/>
              </p:ext>
            </p:extLst>
          </p:nvPr>
        </p:nvGraphicFramePr>
        <p:xfrm>
          <a:off x="3554083" y="457202"/>
          <a:ext cx="3421063" cy="1912938"/>
        </p:xfrm>
        <a:graphic>
          <a:graphicData uri="http://schemas.openxmlformats.org/presentationml/2006/ole">
            <mc:AlternateContent xmlns:mc="http://schemas.openxmlformats.org/markup-compatibility/2006">
              <mc:Choice xmlns:v="urn:schemas-microsoft-com:vml" Requires="v">
                <p:oleObj spid="_x0000_s49164" name="CS ChemDraw Drawing" r:id="rId3" imgW="3407286" imgH="1910733" progId="ChemDraw.Document.6.0">
                  <p:embed/>
                </p:oleObj>
              </mc:Choice>
              <mc:Fallback>
                <p:oleObj name="CS ChemDraw Drawing" r:id="rId3" imgW="3407286" imgH="191073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083" y="457202"/>
                        <a:ext cx="3421063" cy="191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p:cNvSpPr>
            <a:spLocks noChangeArrowheads="1"/>
          </p:cNvSpPr>
          <p:nvPr/>
        </p:nvSpPr>
        <p:spPr bwMode="auto">
          <a:xfrm>
            <a:off x="828136" y="457200"/>
            <a:ext cx="9077863"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altLang="en-US"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Kaempferol</a:t>
            </a:r>
            <a:r>
              <a:rPr kumimoji="0" lang="en-US" altLang="en-US" sz="2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yellow bioactive </a:t>
            </a:r>
            <a:r>
              <a:rPr kumimoji="0" lang="en-US" altLang="en-US" sz="2200" b="0"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falvonoid</a:t>
            </a:r>
            <a:r>
              <a:rPr kumimoji="0" lang="en-US" altLang="en-US" sz="2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which can be found in many edible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plants such as tea, cabbage, broccoli, beans, tomato, strawberries, and grapes.</a:t>
            </a:r>
            <a:endParaRPr kumimoji="0" lang="en-US" altLang="en-US" sz="6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Imran et al., Chemo-preventive and therapeutic effect of the dietary flavonoid </a:t>
            </a:r>
          </a:p>
          <a:p>
            <a:pPr marL="0" marR="0" lvl="0" indent="0" algn="justLow"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kaempferol: A comprehensive review. </a:t>
            </a:r>
            <a:r>
              <a:rPr kumimoji="0" lang="en-US" altLang="en-US" sz="2000" b="0" i="1"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Phytother</a:t>
            </a:r>
            <a:r>
              <a:rPr kumimoji="0" lang="en-US" altLang="en-US" sz="2000" b="0" i="1"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 Res.</a:t>
            </a:r>
            <a:r>
              <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en-US" sz="20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2019</a:t>
            </a:r>
            <a:r>
              <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 33, 263</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275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037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776664" y="5400137"/>
            <a:ext cx="2352675" cy="911763"/>
          </a:xfrm>
        </p:spPr>
        <p:txBody>
          <a:bodyPr/>
          <a:lstStyle/>
          <a:p>
            <a:r>
              <a:rPr lang="en-GB" b="1" dirty="0" smtClean="0"/>
              <a:t>Hashemite  University, 2019 </a:t>
            </a:r>
            <a:endParaRPr lang="en-US" dirty="0"/>
          </a:p>
        </p:txBody>
      </p:sp>
      <p:sp>
        <p:nvSpPr>
          <p:cNvPr id="3" name="Content Placeholder 2"/>
          <p:cNvSpPr>
            <a:spLocks noGrp="1"/>
          </p:cNvSpPr>
          <p:nvPr>
            <p:ph idx="1"/>
          </p:nvPr>
        </p:nvSpPr>
        <p:spPr/>
        <p:txBody>
          <a:bodyPr/>
          <a:lstStyle/>
          <a:p>
            <a:endParaRPr lang="en-US" dirty="0" smtClean="0"/>
          </a:p>
          <a:p>
            <a:r>
              <a:rPr lang="en-US" dirty="0" smtClean="0"/>
              <a:t>Black </a:t>
            </a:r>
            <a:r>
              <a:rPr lang="en-US" dirty="0"/>
              <a:t>tea‐isolated polyphenols </a:t>
            </a:r>
            <a:r>
              <a:rPr lang="en-US" dirty="0" err="1"/>
              <a:t>theaflavins</a:t>
            </a:r>
            <a:r>
              <a:rPr lang="en-US" dirty="0"/>
              <a:t> (TF), and </a:t>
            </a:r>
            <a:r>
              <a:rPr lang="en-US" dirty="0" err="1"/>
              <a:t>thearubigins</a:t>
            </a:r>
            <a:r>
              <a:rPr lang="en-US" dirty="0"/>
              <a:t> (TR) exhibited a significant inhibition of lung  (HT 460) and colon cancer (HCT 116) cell growth.</a:t>
            </a:r>
          </a:p>
          <a:p>
            <a:r>
              <a:rPr lang="en-US" dirty="0"/>
              <a:t> </a:t>
            </a:r>
          </a:p>
          <a:p>
            <a:r>
              <a:rPr lang="en-US" dirty="0"/>
              <a:t>Imran et al., </a:t>
            </a:r>
            <a:r>
              <a:rPr lang="en-US" b="1" dirty="0"/>
              <a:t>2019</a:t>
            </a:r>
            <a:r>
              <a:rPr lang="en-US" dirty="0"/>
              <a:t>, </a:t>
            </a:r>
            <a:r>
              <a:rPr lang="en-US" i="1" dirty="0"/>
              <a:t>J. Food Biochemistry</a:t>
            </a:r>
            <a:r>
              <a:rPr lang="en-US" dirty="0"/>
              <a:t>, </a:t>
            </a:r>
            <a:r>
              <a:rPr lang="en-US" i="1" dirty="0"/>
              <a:t>43</a:t>
            </a:r>
            <a:r>
              <a:rPr lang="en-US" dirty="0"/>
              <a:t>, e12822.</a:t>
            </a:r>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22557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11" y="1149542"/>
            <a:ext cx="5138784" cy="1077020"/>
          </a:xfrm>
        </p:spPr>
        <p:txBody>
          <a:bodyPr>
            <a:normAutofit/>
          </a:bodyPr>
          <a:lstStyle/>
          <a:p>
            <a:r>
              <a:rPr lang="en-US" dirty="0" smtClean="0"/>
              <a:t>Synthetic agents</a:t>
            </a:r>
            <a:endParaRPr lang="en-US" dirty="0"/>
          </a:p>
        </p:txBody>
      </p:sp>
      <p:sp>
        <p:nvSpPr>
          <p:cNvPr id="3" name="Content Placeholder 2"/>
          <p:cNvSpPr>
            <a:spLocks noGrp="1"/>
          </p:cNvSpPr>
          <p:nvPr>
            <p:ph idx="1"/>
          </p:nvPr>
        </p:nvSpPr>
        <p:spPr>
          <a:xfrm>
            <a:off x="681038" y="2107811"/>
            <a:ext cx="8543925" cy="3308230"/>
          </a:xfrm>
        </p:spPr>
        <p:txBody>
          <a:bodyPr>
            <a:normAutofit/>
          </a:bodyPr>
          <a:lstStyle/>
          <a:p>
            <a:pPr marL="0" indent="0" algn="just">
              <a:buNone/>
            </a:pPr>
            <a:r>
              <a:rPr lang="en-US" sz="2600" dirty="0"/>
              <a:t>On the synthetic front, several series of </a:t>
            </a:r>
            <a:r>
              <a:rPr lang="en-US" sz="2600" dirty="0" err="1"/>
              <a:t>amidrazones</a:t>
            </a:r>
            <a:r>
              <a:rPr lang="en-US" sz="2600" dirty="0"/>
              <a:t> incorporating N-</a:t>
            </a:r>
            <a:r>
              <a:rPr lang="en-US" sz="2600" dirty="0" err="1"/>
              <a:t>piperazines</a:t>
            </a:r>
            <a:r>
              <a:rPr lang="en-US" sz="2600" dirty="0"/>
              <a:t> and related congeners were synthesized and characterized with the aid of several spectroscopic techniques and by elemental analysis. These compounds were screened for anticancer activity against several cell lines. Results obtained from different investigations revealed the some of the prepared compounds displayed potent anticancer activity, and could be useful leads or candidates as anticancer drugs. </a:t>
            </a:r>
          </a:p>
          <a:p>
            <a:endParaRPr lang="en-US" dirty="0"/>
          </a:p>
        </p:txBody>
      </p:sp>
      <p:sp>
        <p:nvSpPr>
          <p:cNvPr id="4" name="Slide Number Placeholder 3"/>
          <p:cNvSpPr>
            <a:spLocks noGrp="1"/>
          </p:cNvSpPr>
          <p:nvPr>
            <p:ph type="sldNum" sz="quarter" idx="12"/>
          </p:nvPr>
        </p:nvSpPr>
        <p:spPr/>
        <p:txBody>
          <a:bodyPr/>
          <a:lstStyle/>
          <a:p>
            <a:fld id="{DA960DA9-1652-4F1B-A754-4C2FC980650D}" type="slidenum">
              <a:rPr lang="en-US" smtClean="0"/>
              <a:pPr/>
              <a:t>9</a:t>
            </a:fld>
            <a:endParaRPr lang="en-US" dirty="0"/>
          </a:p>
        </p:txBody>
      </p:sp>
    </p:spTree>
    <p:extLst>
      <p:ext uri="{BB962C8B-B14F-4D97-AF65-F5344CB8AC3E}">
        <p14:creationId xmlns:p14="http://schemas.microsoft.com/office/powerpoint/2010/main" val="90412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346050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1535</Words>
  <Application>Microsoft Office PowerPoint</Application>
  <PresentationFormat>A4 Paper (210x297 mm)</PresentationFormat>
  <Paragraphs>422</Paragraphs>
  <Slides>38</Slides>
  <Notes>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50" baseType="lpstr">
      <vt:lpstr>AdvTT6120e2aa+20</vt:lpstr>
      <vt:lpstr>Arial</vt:lpstr>
      <vt:lpstr>Bookman Old Style</vt:lpstr>
      <vt:lpstr>Calibri</vt:lpstr>
      <vt:lpstr>Cambria</vt:lpstr>
      <vt:lpstr>Monotype Corsiva</vt:lpstr>
      <vt:lpstr>Tahoma</vt:lpstr>
      <vt:lpstr>Times New Roman</vt:lpstr>
      <vt:lpstr>Wingdings</vt:lpstr>
      <vt:lpstr>Wingdings 2</vt:lpstr>
      <vt:lpstr>TS103460508</vt:lpstr>
      <vt:lpstr>CS ChemDraw Drawing</vt:lpstr>
      <vt:lpstr>The search for natural and synthtic anticancer drugs: Amidrazones as anticancer agents; synthesis, characterization, and bioactivity</vt:lpstr>
      <vt:lpstr>Abstract</vt:lpstr>
      <vt:lpstr>PowerPoint Presentation</vt:lpstr>
      <vt:lpstr>PowerPoint Presentation</vt:lpstr>
      <vt:lpstr>PowerPoint Presentation</vt:lpstr>
      <vt:lpstr>PowerPoint Presentation</vt:lpstr>
      <vt:lpstr>PowerPoint Presentation</vt:lpstr>
      <vt:lpstr>PowerPoint Presentation</vt:lpstr>
      <vt:lpstr>Synthetic agents</vt:lpstr>
      <vt:lpstr>PowerPoint Presentation</vt:lpstr>
      <vt:lpstr>Amidrazones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new compounds exhibited potent inhibitory effects against K562 and MCF-7 cancer cell lines, which over-express bcr/abl and EGFR tyrosine kinases, respectively.  Abu-Aisheh et al., 2012. Synthesis and biological activity assays of some new N1-(flavon-7-yl)amidrazone derivatives and related congeners. Euro. J. Med. Chem., 54 (2012) 65-74.  </vt:lpstr>
      <vt:lpstr>PowerPoint Presentation</vt:lpstr>
      <vt:lpstr>PowerPoint Presentation</vt:lpstr>
      <vt:lpstr>PowerPoint Presentation</vt:lpstr>
      <vt:lpstr>Synthesis and Anticancer Evaluation of Some New  N1-(Anthraquinon-2-yl) Amidrazone Derivatives </vt:lpstr>
      <vt:lpstr>IC50 values of compounds a and d against MCF-7, K562 and fibroblast cell lines. Doxorubicin is used as a positive control.   </vt:lpstr>
      <vt:lpstr>Bis-Hydrazonoyl Halides</vt:lpstr>
      <vt:lpstr>PowerPoint Presentation</vt:lpstr>
      <vt:lpstr>PowerPoint Presentation</vt:lpstr>
      <vt:lpstr>PowerPoint Presentation</vt:lpstr>
      <vt:lpstr>PowerPoint Presentation</vt:lpstr>
      <vt:lpstr>PowerPoint Presentation</vt:lpstr>
      <vt:lpstr>Cinnolines</vt:lpstr>
      <vt:lpstr>PowerPoint Presentation</vt:lpstr>
      <vt:lpstr>PowerPoint Presentation</vt:lpstr>
      <vt:lpstr>PowerPoint Presentation</vt:lpstr>
      <vt:lpstr>Acknowledgments </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2014-05-12T19:52:09Z</dcterms:created>
  <dcterms:modified xsi:type="dcterms:W3CDTF">2019-11-12T19:16:40Z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